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  <p:sldMasterId id="2147483720" r:id="rId4"/>
    <p:sldMasterId id="2147483744" r:id="rId5"/>
    <p:sldMasterId id="2147483756" r:id="rId6"/>
  </p:sldMasterIdLst>
  <p:notesMasterIdLst>
    <p:notesMasterId r:id="rId27"/>
  </p:notesMasterIdLst>
  <p:sldIdLst>
    <p:sldId id="261" r:id="rId7"/>
    <p:sldId id="262" r:id="rId8"/>
    <p:sldId id="263" r:id="rId9"/>
    <p:sldId id="264" r:id="rId10"/>
    <p:sldId id="268" r:id="rId11"/>
    <p:sldId id="281" r:id="rId12"/>
    <p:sldId id="270" r:id="rId13"/>
    <p:sldId id="271" r:id="rId14"/>
    <p:sldId id="272" r:id="rId15"/>
    <p:sldId id="273" r:id="rId16"/>
    <p:sldId id="275" r:id="rId17"/>
    <p:sldId id="276" r:id="rId18"/>
    <p:sldId id="277" r:id="rId19"/>
    <p:sldId id="279" r:id="rId20"/>
    <p:sldId id="280" r:id="rId21"/>
    <p:sldId id="256" r:id="rId22"/>
    <p:sldId id="257" r:id="rId23"/>
    <p:sldId id="258" r:id="rId24"/>
    <p:sldId id="259" r:id="rId25"/>
    <p:sldId id="260" r:id="rId26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7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slide" Target="slides/slide20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5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presProps" Target="presProp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B65EFC-D54E-4344-AA88-108249BD36C7}" type="datetimeFigureOut">
              <a:rPr lang="nl-NL" smtClean="0"/>
              <a:t>8-12-2016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1E9D62-7B69-4ED9-90F6-013F6F04A85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291484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09DAA-1E42-4F41-88B0-C43F7DE63B38}" type="datetimeFigureOut">
              <a:rPr lang="nl-NL" smtClean="0"/>
              <a:t>8-12-2016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E039E-5C27-4950-BF8C-19E91EF64A1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125894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09DAA-1E42-4F41-88B0-C43F7DE63B38}" type="datetimeFigureOut">
              <a:rPr lang="nl-NL" smtClean="0"/>
              <a:t>8-12-2016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E039E-5C27-4950-BF8C-19E91EF64A1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076878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09DAA-1E42-4F41-88B0-C43F7DE63B38}" type="datetimeFigureOut">
              <a:rPr lang="nl-NL" smtClean="0"/>
              <a:t>8-12-2016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E039E-5C27-4950-BF8C-19E91EF64A1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637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96B0D-8A9E-4723-A272-C3F96665DF27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8-12-2016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EEC29-05E4-4044-979A-1ED5066A0B89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12837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96B0D-8A9E-4723-A272-C3F96665DF27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8-12-2016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EEC29-05E4-4044-979A-1ED5066A0B89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75659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96B0D-8A9E-4723-A272-C3F96665DF27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8-12-2016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EEC29-05E4-4044-979A-1ED5066A0B89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92016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96B0D-8A9E-4723-A272-C3F96665DF27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8-12-2016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EEC29-05E4-4044-979A-1ED5066A0B89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216263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96B0D-8A9E-4723-A272-C3F96665DF27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8-12-2016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EEC29-05E4-4044-979A-1ED5066A0B89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903518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96B0D-8A9E-4723-A272-C3F96665DF27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8-12-2016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EEC29-05E4-4044-979A-1ED5066A0B89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893255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96B0D-8A9E-4723-A272-C3F96665DF27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8-12-2016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EEC29-05E4-4044-979A-1ED5066A0B89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04251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96B0D-8A9E-4723-A272-C3F96665DF27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8-12-2016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EEC29-05E4-4044-979A-1ED5066A0B89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47960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09DAA-1E42-4F41-88B0-C43F7DE63B38}" type="datetimeFigureOut">
              <a:rPr lang="nl-NL" smtClean="0"/>
              <a:t>8-12-2016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E039E-5C27-4950-BF8C-19E91EF64A1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473771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96B0D-8A9E-4723-A272-C3F96665DF27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8-12-2016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EEC29-05E4-4044-979A-1ED5066A0B89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74820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96B0D-8A9E-4723-A272-C3F96665DF27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8-12-2016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EEC29-05E4-4044-979A-1ED5066A0B89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389870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96B0D-8A9E-4723-A272-C3F96665DF27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8-12-2016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EEC29-05E4-4044-979A-1ED5066A0B89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832976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96B0D-8A9E-4723-A272-C3F96665DF27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8-12-2016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EEC29-05E4-4044-979A-1ED5066A0B89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632252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96B0D-8A9E-4723-A272-C3F96665DF27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8-12-2016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EEC29-05E4-4044-979A-1ED5066A0B89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809023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96B0D-8A9E-4723-A272-C3F96665DF27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8-12-2016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EEC29-05E4-4044-979A-1ED5066A0B89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250481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96B0D-8A9E-4723-A272-C3F96665DF27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8-12-2016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EEC29-05E4-4044-979A-1ED5066A0B89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857347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96B0D-8A9E-4723-A272-C3F96665DF27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8-12-2016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EEC29-05E4-4044-979A-1ED5066A0B89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710913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96B0D-8A9E-4723-A272-C3F96665DF27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8-12-2016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EEC29-05E4-4044-979A-1ED5066A0B89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260788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96B0D-8A9E-4723-A272-C3F96665DF27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8-12-2016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EEC29-05E4-4044-979A-1ED5066A0B89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30989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09DAA-1E42-4F41-88B0-C43F7DE63B38}" type="datetimeFigureOut">
              <a:rPr lang="nl-NL" smtClean="0"/>
              <a:t>8-12-2016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E039E-5C27-4950-BF8C-19E91EF64A1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6135691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96B0D-8A9E-4723-A272-C3F96665DF27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8-12-2016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EEC29-05E4-4044-979A-1ED5066A0B89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176260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96B0D-8A9E-4723-A272-C3F96665DF27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8-12-2016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EEC29-05E4-4044-979A-1ED5066A0B89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270284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96B0D-8A9E-4723-A272-C3F96665DF27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8-12-2016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EEC29-05E4-4044-979A-1ED5066A0B89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982159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96B0D-8A9E-4723-A272-C3F96665DF27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8-12-2016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EEC29-05E4-4044-979A-1ED5066A0B89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923833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96B0D-8A9E-4723-A272-C3F96665DF27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8-12-2016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EEC29-05E4-4044-979A-1ED5066A0B89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701704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96B0D-8A9E-4723-A272-C3F96665DF27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8-12-2016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EEC29-05E4-4044-979A-1ED5066A0B89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62839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96B0D-8A9E-4723-A272-C3F96665DF27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8-12-2016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EEC29-05E4-4044-979A-1ED5066A0B89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1784501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96B0D-8A9E-4723-A272-C3F96665DF27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8-12-2016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EEC29-05E4-4044-979A-1ED5066A0B89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8792028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96B0D-8A9E-4723-A272-C3F96665DF27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8-12-2016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EEC29-05E4-4044-979A-1ED5066A0B89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9933831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96B0D-8A9E-4723-A272-C3F96665DF27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8-12-2016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EEC29-05E4-4044-979A-1ED5066A0B89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11764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09DAA-1E42-4F41-88B0-C43F7DE63B38}" type="datetimeFigureOut">
              <a:rPr lang="nl-NL" smtClean="0"/>
              <a:t>8-12-2016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E039E-5C27-4950-BF8C-19E91EF64A1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61666394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96B0D-8A9E-4723-A272-C3F96665DF27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8-12-2016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EEC29-05E4-4044-979A-1ED5066A0B89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6362268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96B0D-8A9E-4723-A272-C3F96665DF27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8-12-2016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EEC29-05E4-4044-979A-1ED5066A0B89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5788310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96B0D-8A9E-4723-A272-C3F96665DF27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8-12-2016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EEC29-05E4-4044-979A-1ED5066A0B89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908252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96B0D-8A9E-4723-A272-C3F96665DF27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8-12-2016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EEC29-05E4-4044-979A-1ED5066A0B89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0717522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96B0D-8A9E-4723-A272-C3F96665DF27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8-12-2016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EEC29-05E4-4044-979A-1ED5066A0B89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9614049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96B0D-8A9E-4723-A272-C3F96665DF27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8-12-2016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EEC29-05E4-4044-979A-1ED5066A0B89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546630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96B0D-8A9E-4723-A272-C3F96665DF27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8-12-2016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EEC29-05E4-4044-979A-1ED5066A0B89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4355003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96B0D-8A9E-4723-A272-C3F96665DF27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8-12-2016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EEC29-05E4-4044-979A-1ED5066A0B89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2657424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96B0D-8A9E-4723-A272-C3F96665DF27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8-12-2016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EEC29-05E4-4044-979A-1ED5066A0B89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1317984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96B0D-8A9E-4723-A272-C3F96665DF27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8-12-2016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EEC29-05E4-4044-979A-1ED5066A0B89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73165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09DAA-1E42-4F41-88B0-C43F7DE63B38}" type="datetimeFigureOut">
              <a:rPr lang="nl-NL" smtClean="0"/>
              <a:t>8-12-2016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E039E-5C27-4950-BF8C-19E91EF64A1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66038065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96B0D-8A9E-4723-A272-C3F96665DF27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8-12-2016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EEC29-05E4-4044-979A-1ED5066A0B89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9006524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96B0D-8A9E-4723-A272-C3F96665DF27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8-12-2016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EEC29-05E4-4044-979A-1ED5066A0B89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5517333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96B0D-8A9E-4723-A272-C3F96665DF27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8-12-2016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EEC29-05E4-4044-979A-1ED5066A0B89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3494100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96B0D-8A9E-4723-A272-C3F96665DF27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8-12-2016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EEC29-05E4-4044-979A-1ED5066A0B89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1065970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96B0D-8A9E-4723-A272-C3F96665DF27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8-12-2016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EEC29-05E4-4044-979A-1ED5066A0B89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25882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96B0D-8A9E-4723-A272-C3F96665DF27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8-12-2016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EEC29-05E4-4044-979A-1ED5066A0B89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016216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96B0D-8A9E-4723-A272-C3F96665DF27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8-12-2016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EEC29-05E4-4044-979A-1ED5066A0B89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2377050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96B0D-8A9E-4723-A272-C3F96665DF27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8-12-2016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EEC29-05E4-4044-979A-1ED5066A0B89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409719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96B0D-8A9E-4723-A272-C3F96665DF27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8-12-2016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EEC29-05E4-4044-979A-1ED5066A0B89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3929830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96B0D-8A9E-4723-A272-C3F96665DF27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8-12-2016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EEC29-05E4-4044-979A-1ED5066A0B89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60785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09DAA-1E42-4F41-88B0-C43F7DE63B38}" type="datetimeFigureOut">
              <a:rPr lang="nl-NL" smtClean="0"/>
              <a:t>8-12-2016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E039E-5C27-4950-BF8C-19E91EF64A1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92901148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96B0D-8A9E-4723-A272-C3F96665DF27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8-12-2016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EEC29-05E4-4044-979A-1ED5066A0B89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17719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96B0D-8A9E-4723-A272-C3F96665DF27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8-12-2016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EEC29-05E4-4044-979A-1ED5066A0B89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4536708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96B0D-8A9E-4723-A272-C3F96665DF27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8-12-2016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EEC29-05E4-4044-979A-1ED5066A0B89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9641929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96B0D-8A9E-4723-A272-C3F96665DF27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8-12-2016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EEC29-05E4-4044-979A-1ED5066A0B89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5602432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96B0D-8A9E-4723-A272-C3F96665DF27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8-12-2016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EEC29-05E4-4044-979A-1ED5066A0B89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2276362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96B0D-8A9E-4723-A272-C3F96665DF27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8-12-2016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EEC29-05E4-4044-979A-1ED5066A0B89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3147829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96B0D-8A9E-4723-A272-C3F96665DF27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8-12-2016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EEC29-05E4-4044-979A-1ED5066A0B89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10432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09DAA-1E42-4F41-88B0-C43F7DE63B38}" type="datetimeFigureOut">
              <a:rPr lang="nl-NL" smtClean="0"/>
              <a:t>8-12-2016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E039E-5C27-4950-BF8C-19E91EF64A1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563155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09DAA-1E42-4F41-88B0-C43F7DE63B38}" type="datetimeFigureOut">
              <a:rPr lang="nl-NL" smtClean="0"/>
              <a:t>8-12-2016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E039E-5C27-4950-BF8C-19E91EF64A1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668562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09DAA-1E42-4F41-88B0-C43F7DE63B38}" type="datetimeFigureOut">
              <a:rPr lang="nl-NL" smtClean="0"/>
              <a:t>8-12-2016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E039E-5C27-4950-BF8C-19E91EF64A1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006372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309DAA-1E42-4F41-88B0-C43F7DE63B38}" type="datetimeFigureOut">
              <a:rPr lang="nl-NL" smtClean="0"/>
              <a:t>8-12-2016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0E039E-5C27-4950-BF8C-19E91EF64A1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808633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696B0D-8A9E-4723-A272-C3F96665DF27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8-12-2016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EEEC29-05E4-4044-979A-1ED5066A0B89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9589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696B0D-8A9E-4723-A272-C3F96665DF27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8-12-2016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EEEC29-05E4-4044-979A-1ED5066A0B89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67679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696B0D-8A9E-4723-A272-C3F96665DF27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8-12-2016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EEEC29-05E4-4044-979A-1ED5066A0B89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89839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696B0D-8A9E-4723-A272-C3F96665DF27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8-12-2016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EEEC29-05E4-4044-979A-1ED5066A0B89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70097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696B0D-8A9E-4723-A272-C3F96665DF27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8-12-2016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EEEC29-05E4-4044-979A-1ED5066A0B89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1225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cid:image001.jpg@01D22DF3.08840BA0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5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>
                <a:solidFill>
                  <a:schemeClr val="bg1"/>
                </a:solidFill>
              </a:rPr>
              <a:t>“Hoezo een gesprek? Alles is toch al geregeld?”</a:t>
            </a:r>
            <a:br>
              <a:rPr lang="nl-NL" dirty="0" smtClean="0">
                <a:solidFill>
                  <a:schemeClr val="bg1"/>
                </a:solidFill>
              </a:rPr>
            </a:br>
            <a:r>
              <a:rPr lang="nl-NL" dirty="0" smtClean="0">
                <a:solidFill>
                  <a:schemeClr val="bg1"/>
                </a:solidFill>
              </a:rPr>
              <a:t/>
            </a:r>
            <a:br>
              <a:rPr lang="nl-NL" dirty="0" smtClean="0">
                <a:solidFill>
                  <a:schemeClr val="bg1"/>
                </a:solidFill>
              </a:rPr>
            </a:br>
            <a:r>
              <a:rPr lang="nl-NL" dirty="0">
                <a:solidFill>
                  <a:schemeClr val="bg1"/>
                </a:solidFill>
              </a:rPr>
              <a:t>S</a:t>
            </a:r>
            <a:r>
              <a:rPr lang="nl-NL" dirty="0" smtClean="0">
                <a:solidFill>
                  <a:schemeClr val="bg1"/>
                </a:solidFill>
              </a:rPr>
              <a:t>ymposium over het voeren van zorgvuldige gesprekken rondom publieke vraagstukken; ervaringen en lessen van onder andere </a:t>
            </a:r>
            <a:br>
              <a:rPr lang="nl-NL" dirty="0" smtClean="0">
                <a:solidFill>
                  <a:schemeClr val="bg1"/>
                </a:solidFill>
              </a:rPr>
            </a:br>
            <a:r>
              <a:rPr lang="nl-NL" dirty="0" smtClean="0">
                <a:solidFill>
                  <a:schemeClr val="bg1"/>
                </a:solidFill>
              </a:rPr>
              <a:t>het Urgentieteam Veehouderij</a:t>
            </a:r>
            <a:br>
              <a:rPr lang="nl-NL" dirty="0" smtClean="0">
                <a:solidFill>
                  <a:schemeClr val="bg1"/>
                </a:solidFill>
              </a:rPr>
            </a:br>
            <a:r>
              <a:rPr lang="nl-NL" dirty="0">
                <a:solidFill>
                  <a:schemeClr val="bg1"/>
                </a:solidFill>
              </a:rPr>
              <a:t/>
            </a:r>
            <a:br>
              <a:rPr lang="nl-NL" dirty="0">
                <a:solidFill>
                  <a:schemeClr val="bg1"/>
                </a:solidFill>
              </a:rPr>
            </a:br>
            <a:endParaRPr lang="nl-NL" dirty="0">
              <a:solidFill>
                <a:schemeClr val="bg1"/>
              </a:solidFill>
            </a:endParaRPr>
          </a:p>
        </p:txBody>
      </p:sp>
      <p:pic>
        <p:nvPicPr>
          <p:cNvPr id="3" name="Afbeelding 2" descr="cid:image001.jpg@01D22DF3.08840BA0"/>
          <p:cNvPicPr/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4681537" y="4776787"/>
            <a:ext cx="2828925" cy="1495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305499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>
                <a:solidFill>
                  <a:schemeClr val="bg1"/>
                </a:solidFill>
              </a:rPr>
              <a:t/>
            </a:r>
            <a:br>
              <a:rPr lang="nl-NL" dirty="0" smtClean="0">
                <a:solidFill>
                  <a:schemeClr val="bg1"/>
                </a:solidFill>
              </a:rPr>
            </a:br>
            <a:r>
              <a:rPr lang="nl-NL" dirty="0" smtClean="0">
                <a:solidFill>
                  <a:schemeClr val="bg1"/>
                </a:solidFill>
              </a:rPr>
              <a:t>De gespreksleider: Sjaak Evers</a:t>
            </a:r>
            <a:br>
              <a:rPr lang="nl-NL" dirty="0" smtClean="0">
                <a:solidFill>
                  <a:schemeClr val="bg1"/>
                </a:solidFill>
              </a:rPr>
            </a:br>
            <a:r>
              <a:rPr lang="nl-NL" dirty="0" smtClean="0">
                <a:solidFill>
                  <a:schemeClr val="bg1"/>
                </a:solidFill>
              </a:rPr>
              <a:t/>
            </a:r>
            <a:br>
              <a:rPr lang="nl-NL" dirty="0" smtClean="0">
                <a:solidFill>
                  <a:schemeClr val="bg1"/>
                </a:solidFill>
              </a:rPr>
            </a:br>
            <a:r>
              <a:rPr lang="nl-NL" dirty="0" smtClean="0">
                <a:solidFill>
                  <a:schemeClr val="bg1"/>
                </a:solidFill>
              </a:rPr>
              <a:t/>
            </a:r>
            <a:br>
              <a:rPr lang="nl-NL" dirty="0" smtClean="0">
                <a:solidFill>
                  <a:schemeClr val="bg1"/>
                </a:solidFill>
              </a:rPr>
            </a:br>
            <a:r>
              <a:rPr lang="nl-NL" dirty="0" smtClean="0">
                <a:solidFill>
                  <a:schemeClr val="bg1"/>
                </a:solidFill>
              </a:rPr>
              <a:t>medeauteur/redacteur Publieke Bezinning</a:t>
            </a:r>
            <a:br>
              <a:rPr lang="nl-NL" dirty="0" smtClean="0">
                <a:solidFill>
                  <a:schemeClr val="bg1"/>
                </a:solidFill>
              </a:rPr>
            </a:br>
            <a:r>
              <a:rPr lang="nl-NL" dirty="0" smtClean="0">
                <a:solidFill>
                  <a:schemeClr val="bg1"/>
                </a:solidFill>
              </a:rPr>
              <a:t>Rijnlands denker – en doener</a:t>
            </a:r>
            <a:r>
              <a:rPr lang="nl-NL" dirty="0">
                <a:solidFill>
                  <a:schemeClr val="bg1"/>
                </a:solidFill>
              </a:rPr>
              <a:t/>
            </a:r>
            <a:br>
              <a:rPr lang="nl-NL" dirty="0">
                <a:solidFill>
                  <a:schemeClr val="bg1"/>
                </a:solidFill>
              </a:rPr>
            </a:br>
            <a:endParaRPr lang="nl-NL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2876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01700" y="2130426"/>
            <a:ext cx="10363200" cy="1470025"/>
          </a:xfrm>
        </p:spPr>
        <p:txBody>
          <a:bodyPr>
            <a:noAutofit/>
          </a:bodyPr>
          <a:lstStyle/>
          <a:p>
            <a:pPr algn="l"/>
            <a:r>
              <a:rPr lang="nl-NL" sz="2800" dirty="0" smtClean="0">
                <a:solidFill>
                  <a:schemeClr val="bg1"/>
                </a:solidFill>
              </a:rPr>
              <a:t/>
            </a:r>
            <a:br>
              <a:rPr lang="nl-NL" sz="2800" dirty="0" smtClean="0">
                <a:solidFill>
                  <a:schemeClr val="bg1"/>
                </a:solidFill>
              </a:rPr>
            </a:br>
            <a:r>
              <a:rPr lang="nl-NL" sz="2800" dirty="0">
                <a:solidFill>
                  <a:schemeClr val="bg1"/>
                </a:solidFill>
              </a:rPr>
              <a:t/>
            </a:r>
            <a:br>
              <a:rPr lang="nl-NL" sz="2800" dirty="0">
                <a:solidFill>
                  <a:schemeClr val="bg1"/>
                </a:solidFill>
              </a:rPr>
            </a:br>
            <a:r>
              <a:rPr lang="nl-NL" sz="2800" dirty="0" smtClean="0">
                <a:solidFill>
                  <a:schemeClr val="bg1"/>
                </a:solidFill>
              </a:rPr>
              <a:t/>
            </a:r>
            <a:br>
              <a:rPr lang="nl-NL" sz="2800" dirty="0" smtClean="0">
                <a:solidFill>
                  <a:schemeClr val="bg1"/>
                </a:solidFill>
              </a:rPr>
            </a:br>
            <a:r>
              <a:rPr lang="nl-NL" sz="2800" b="1" dirty="0" smtClean="0">
                <a:solidFill>
                  <a:schemeClr val="bg1"/>
                </a:solidFill>
              </a:rPr>
              <a:t>Van discussie naar dialoog:</a:t>
            </a:r>
            <a:r>
              <a:rPr lang="nl-NL" sz="2800" dirty="0" smtClean="0">
                <a:solidFill>
                  <a:schemeClr val="bg1"/>
                </a:solidFill>
              </a:rPr>
              <a:t/>
            </a:r>
            <a:br>
              <a:rPr lang="nl-NL" sz="2800" dirty="0" smtClean="0">
                <a:solidFill>
                  <a:schemeClr val="bg1"/>
                </a:solidFill>
              </a:rPr>
            </a:br>
            <a:r>
              <a:rPr lang="nl-NL" sz="2800" dirty="0" smtClean="0">
                <a:solidFill>
                  <a:schemeClr val="bg1"/>
                </a:solidFill>
              </a:rPr>
              <a:t>* in drietallen: zoek twee onbekenden; neem je stoel op en  </a:t>
            </a:r>
            <a:br>
              <a:rPr lang="nl-NL" sz="2800" dirty="0" smtClean="0">
                <a:solidFill>
                  <a:schemeClr val="bg1"/>
                </a:solidFill>
              </a:rPr>
            </a:br>
            <a:r>
              <a:rPr lang="nl-NL" sz="2800" dirty="0">
                <a:solidFill>
                  <a:schemeClr val="bg1"/>
                </a:solidFill>
              </a:rPr>
              <a:t> </a:t>
            </a:r>
            <a:r>
              <a:rPr lang="nl-NL" sz="2800" dirty="0" smtClean="0">
                <a:solidFill>
                  <a:schemeClr val="bg1"/>
                </a:solidFill>
              </a:rPr>
              <a:t>  wandel; formeer zitjes</a:t>
            </a:r>
            <a:br>
              <a:rPr lang="nl-NL" sz="2800" dirty="0" smtClean="0">
                <a:solidFill>
                  <a:schemeClr val="bg1"/>
                </a:solidFill>
              </a:rPr>
            </a:br>
            <a:r>
              <a:rPr lang="nl-NL" sz="2800" dirty="0" smtClean="0">
                <a:solidFill>
                  <a:schemeClr val="bg1"/>
                </a:solidFill>
              </a:rPr>
              <a:t>* 3 minuten voorbereiding voor kort betoog van 1 minuut </a:t>
            </a:r>
            <a:br>
              <a:rPr lang="nl-NL" sz="2800" dirty="0" smtClean="0">
                <a:solidFill>
                  <a:schemeClr val="bg1"/>
                </a:solidFill>
              </a:rPr>
            </a:br>
            <a:r>
              <a:rPr lang="nl-NL" sz="2800" dirty="0" smtClean="0">
                <a:solidFill>
                  <a:schemeClr val="bg1"/>
                </a:solidFill>
              </a:rPr>
              <a:t>   over de vraag ‘Wat nu en waarom?’</a:t>
            </a:r>
            <a:br>
              <a:rPr lang="nl-NL" sz="2800" dirty="0" smtClean="0">
                <a:solidFill>
                  <a:schemeClr val="bg1"/>
                </a:solidFill>
              </a:rPr>
            </a:br>
            <a:r>
              <a:rPr lang="nl-NL" sz="2800" dirty="0" smtClean="0">
                <a:solidFill>
                  <a:schemeClr val="bg1"/>
                </a:solidFill>
              </a:rPr>
              <a:t>* ieder houdt kort betoog van 1 minuut</a:t>
            </a:r>
            <a:br>
              <a:rPr lang="nl-NL" sz="2800" dirty="0" smtClean="0">
                <a:solidFill>
                  <a:schemeClr val="bg1"/>
                </a:solidFill>
              </a:rPr>
            </a:br>
            <a:r>
              <a:rPr lang="nl-NL" sz="2800" dirty="0" smtClean="0">
                <a:solidFill>
                  <a:schemeClr val="bg1"/>
                </a:solidFill>
              </a:rPr>
              <a:t>* tijd wordt aangegeven</a:t>
            </a:r>
            <a:br>
              <a:rPr lang="nl-NL" sz="2800" dirty="0" smtClean="0">
                <a:solidFill>
                  <a:schemeClr val="bg1"/>
                </a:solidFill>
              </a:rPr>
            </a:br>
            <a:r>
              <a:rPr lang="nl-NL" sz="2800" dirty="0" smtClean="0">
                <a:solidFill>
                  <a:schemeClr val="bg1"/>
                </a:solidFill>
              </a:rPr>
              <a:t>* na elk betoog is het stil om een verhelderende vraag te </a:t>
            </a:r>
            <a:br>
              <a:rPr lang="nl-NL" sz="2800" dirty="0" smtClean="0">
                <a:solidFill>
                  <a:schemeClr val="bg1"/>
                </a:solidFill>
              </a:rPr>
            </a:br>
            <a:r>
              <a:rPr lang="nl-NL" sz="2800" dirty="0">
                <a:solidFill>
                  <a:schemeClr val="bg1"/>
                </a:solidFill>
              </a:rPr>
              <a:t> </a:t>
            </a:r>
            <a:r>
              <a:rPr lang="nl-NL" sz="2800" dirty="0" smtClean="0">
                <a:solidFill>
                  <a:schemeClr val="bg1"/>
                </a:solidFill>
              </a:rPr>
              <a:t>  noteren</a:t>
            </a:r>
            <a:br>
              <a:rPr lang="nl-NL" sz="2800" dirty="0" smtClean="0">
                <a:solidFill>
                  <a:schemeClr val="bg1"/>
                </a:solidFill>
              </a:rPr>
            </a:br>
            <a:r>
              <a:rPr lang="nl-NL" sz="2800" dirty="0" smtClean="0">
                <a:solidFill>
                  <a:schemeClr val="bg1"/>
                </a:solidFill>
              </a:rPr>
              <a:t>* dan volgend betoog tot alle drie aan de beurt zijn geweest</a:t>
            </a:r>
            <a:br>
              <a:rPr lang="nl-NL" sz="2800" dirty="0" smtClean="0">
                <a:solidFill>
                  <a:schemeClr val="bg1"/>
                </a:solidFill>
              </a:rPr>
            </a:br>
            <a:r>
              <a:rPr lang="nl-NL" sz="2800" dirty="0" smtClean="0">
                <a:solidFill>
                  <a:schemeClr val="bg1"/>
                </a:solidFill>
              </a:rPr>
              <a:t>* ieder stelt 1 vraag aan elke ander. Bondig.</a:t>
            </a:r>
            <a:br>
              <a:rPr lang="nl-NL" sz="2800" dirty="0" smtClean="0">
                <a:solidFill>
                  <a:schemeClr val="bg1"/>
                </a:solidFill>
              </a:rPr>
            </a:br>
            <a:r>
              <a:rPr lang="nl-NL" sz="2800" dirty="0" smtClean="0">
                <a:solidFill>
                  <a:schemeClr val="bg1"/>
                </a:solidFill>
              </a:rPr>
              <a:t>* er wordt bondig op geantwoord. Geen discussie. Je hoeft </a:t>
            </a:r>
            <a:br>
              <a:rPr lang="nl-NL" sz="2800" dirty="0" smtClean="0">
                <a:solidFill>
                  <a:schemeClr val="bg1"/>
                </a:solidFill>
              </a:rPr>
            </a:br>
            <a:r>
              <a:rPr lang="nl-NL" sz="2800" dirty="0" smtClean="0">
                <a:solidFill>
                  <a:schemeClr val="bg1"/>
                </a:solidFill>
              </a:rPr>
              <a:t>   het niet met elkaar eens te zijn/worden.</a:t>
            </a:r>
            <a:br>
              <a:rPr lang="nl-NL" sz="2800" dirty="0" smtClean="0">
                <a:solidFill>
                  <a:schemeClr val="bg1"/>
                </a:solidFill>
              </a:rPr>
            </a:br>
            <a:r>
              <a:rPr lang="nl-NL" sz="2800" dirty="0" smtClean="0">
                <a:solidFill>
                  <a:schemeClr val="bg1"/>
                </a:solidFill>
              </a:rPr>
              <a:t>* als ieder 2 vragen heeft gesteld en beantwoord ga je samen </a:t>
            </a:r>
            <a:br>
              <a:rPr lang="nl-NL" sz="2800" dirty="0" smtClean="0">
                <a:solidFill>
                  <a:schemeClr val="bg1"/>
                </a:solidFill>
              </a:rPr>
            </a:br>
            <a:r>
              <a:rPr lang="nl-NL" sz="2800" dirty="0">
                <a:solidFill>
                  <a:schemeClr val="bg1"/>
                </a:solidFill>
              </a:rPr>
              <a:t> </a:t>
            </a:r>
            <a:r>
              <a:rPr lang="nl-NL" sz="2800" dirty="0" smtClean="0">
                <a:solidFill>
                  <a:schemeClr val="bg1"/>
                </a:solidFill>
              </a:rPr>
              <a:t>  op zoek naar een gemeenschappelijk antwoord</a:t>
            </a:r>
            <a:r>
              <a:rPr lang="nl-NL" sz="2800" dirty="0">
                <a:solidFill>
                  <a:schemeClr val="bg1"/>
                </a:solidFill>
              </a:rPr>
              <a:t/>
            </a:r>
            <a:br>
              <a:rPr lang="nl-NL" sz="2800" dirty="0">
                <a:solidFill>
                  <a:schemeClr val="bg1"/>
                </a:solidFill>
              </a:rPr>
            </a:br>
            <a:endParaRPr lang="nl-NL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5852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>
                <a:solidFill>
                  <a:schemeClr val="bg1"/>
                </a:solidFill>
              </a:rPr>
              <a:t>‘Wat is hier van belang?’</a:t>
            </a:r>
            <a:br>
              <a:rPr lang="nl-NL" dirty="0" smtClean="0">
                <a:solidFill>
                  <a:schemeClr val="bg1"/>
                </a:solidFill>
              </a:rPr>
            </a:br>
            <a:r>
              <a:rPr lang="nl-NL" dirty="0">
                <a:solidFill>
                  <a:schemeClr val="bg1"/>
                </a:solidFill>
              </a:rPr>
              <a:t/>
            </a:r>
            <a:br>
              <a:rPr lang="nl-NL" dirty="0">
                <a:solidFill>
                  <a:schemeClr val="bg1"/>
                </a:solidFill>
              </a:rPr>
            </a:br>
            <a:r>
              <a:rPr lang="nl-NL" dirty="0" smtClean="0">
                <a:solidFill>
                  <a:schemeClr val="bg1"/>
                </a:solidFill>
              </a:rPr>
              <a:t/>
            </a:r>
            <a:br>
              <a:rPr lang="nl-NL" dirty="0" smtClean="0">
                <a:solidFill>
                  <a:schemeClr val="bg1"/>
                </a:solidFill>
              </a:rPr>
            </a:br>
            <a:r>
              <a:rPr lang="nl-NL" dirty="0" smtClean="0">
                <a:solidFill>
                  <a:schemeClr val="bg1"/>
                </a:solidFill>
              </a:rPr>
              <a:t/>
            </a:r>
            <a:br>
              <a:rPr lang="nl-NL" dirty="0" smtClean="0">
                <a:solidFill>
                  <a:schemeClr val="bg1"/>
                </a:solidFill>
              </a:rPr>
            </a:br>
            <a:r>
              <a:rPr lang="nl-NL" dirty="0" smtClean="0">
                <a:solidFill>
                  <a:schemeClr val="bg1"/>
                </a:solidFill>
              </a:rPr>
              <a:t>‘Welke fundamentele vragen tekenen zich af?’</a:t>
            </a:r>
            <a:r>
              <a:rPr lang="nl-NL" dirty="0">
                <a:solidFill>
                  <a:schemeClr val="bg1"/>
                </a:solidFill>
              </a:rPr>
              <a:t/>
            </a:r>
            <a:br>
              <a:rPr lang="nl-NL" dirty="0">
                <a:solidFill>
                  <a:schemeClr val="bg1"/>
                </a:solidFill>
              </a:rPr>
            </a:br>
            <a:endParaRPr lang="nl-NL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428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39800" y="2676526"/>
            <a:ext cx="10363200" cy="1470025"/>
          </a:xfrm>
        </p:spPr>
        <p:txBody>
          <a:bodyPr>
            <a:normAutofit fontScale="90000"/>
          </a:bodyPr>
          <a:lstStyle/>
          <a:p>
            <a:r>
              <a:rPr lang="nl-NL" dirty="0" smtClean="0">
                <a:solidFill>
                  <a:schemeClr val="bg1"/>
                </a:solidFill>
              </a:rPr>
              <a:t>Bemoedigende ervaringen </a:t>
            </a:r>
            <a:br>
              <a:rPr lang="nl-NL" dirty="0" smtClean="0">
                <a:solidFill>
                  <a:schemeClr val="bg1"/>
                </a:solidFill>
              </a:rPr>
            </a:br>
            <a:r>
              <a:rPr lang="nl-NL" dirty="0" smtClean="0">
                <a:solidFill>
                  <a:schemeClr val="bg1"/>
                </a:solidFill>
              </a:rPr>
              <a:t>en </a:t>
            </a:r>
            <a:br>
              <a:rPr lang="nl-NL" dirty="0" smtClean="0">
                <a:solidFill>
                  <a:schemeClr val="bg1"/>
                </a:solidFill>
              </a:rPr>
            </a:br>
            <a:r>
              <a:rPr lang="nl-NL" dirty="0" smtClean="0">
                <a:solidFill>
                  <a:schemeClr val="bg1"/>
                </a:solidFill>
              </a:rPr>
              <a:t>ontnuchterende lessen </a:t>
            </a:r>
            <a:br>
              <a:rPr lang="nl-NL" dirty="0" smtClean="0">
                <a:solidFill>
                  <a:schemeClr val="bg1"/>
                </a:solidFill>
              </a:rPr>
            </a:br>
            <a:r>
              <a:rPr lang="nl-NL" dirty="0" smtClean="0">
                <a:solidFill>
                  <a:schemeClr val="bg1"/>
                </a:solidFill>
              </a:rPr>
              <a:t/>
            </a:r>
            <a:br>
              <a:rPr lang="nl-NL" dirty="0" smtClean="0">
                <a:solidFill>
                  <a:schemeClr val="bg1"/>
                </a:solidFill>
              </a:rPr>
            </a:br>
            <a:r>
              <a:rPr lang="nl-NL" dirty="0">
                <a:solidFill>
                  <a:schemeClr val="bg1"/>
                </a:solidFill>
              </a:rPr>
              <a:t/>
            </a:r>
            <a:br>
              <a:rPr lang="nl-NL" dirty="0">
                <a:solidFill>
                  <a:schemeClr val="bg1"/>
                </a:solidFill>
              </a:rPr>
            </a:br>
            <a:r>
              <a:rPr lang="nl-NL" dirty="0" smtClean="0">
                <a:solidFill>
                  <a:schemeClr val="bg1"/>
                </a:solidFill>
              </a:rPr>
              <a:t/>
            </a:r>
            <a:br>
              <a:rPr lang="nl-NL" dirty="0" smtClean="0">
                <a:solidFill>
                  <a:schemeClr val="bg1"/>
                </a:solidFill>
              </a:rPr>
            </a:br>
            <a:r>
              <a:rPr lang="nl-NL" dirty="0" smtClean="0">
                <a:solidFill>
                  <a:schemeClr val="bg1"/>
                </a:solidFill>
              </a:rPr>
              <a:t>door Hans van Dommelen</a:t>
            </a:r>
            <a:endParaRPr lang="nl-NL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3685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>
                <a:solidFill>
                  <a:schemeClr val="bg1"/>
                </a:solidFill>
              </a:rPr>
              <a:t/>
            </a:r>
            <a:br>
              <a:rPr lang="nl-NL" dirty="0" smtClean="0">
                <a:solidFill>
                  <a:schemeClr val="bg1"/>
                </a:solidFill>
              </a:rPr>
            </a:br>
            <a:r>
              <a:rPr lang="nl-NL" dirty="0" smtClean="0">
                <a:solidFill>
                  <a:schemeClr val="bg1"/>
                </a:solidFill>
              </a:rPr>
              <a:t>Afronding:</a:t>
            </a:r>
            <a:br>
              <a:rPr lang="nl-NL" dirty="0" smtClean="0">
                <a:solidFill>
                  <a:schemeClr val="bg1"/>
                </a:solidFill>
              </a:rPr>
            </a:br>
            <a:r>
              <a:rPr lang="nl-NL" dirty="0" smtClean="0">
                <a:solidFill>
                  <a:schemeClr val="bg1"/>
                </a:solidFill>
              </a:rPr>
              <a:t/>
            </a:r>
            <a:br>
              <a:rPr lang="nl-NL" dirty="0" smtClean="0">
                <a:solidFill>
                  <a:schemeClr val="bg1"/>
                </a:solidFill>
              </a:rPr>
            </a:br>
            <a:r>
              <a:rPr lang="nl-NL" dirty="0" smtClean="0">
                <a:solidFill>
                  <a:schemeClr val="bg1"/>
                </a:solidFill>
              </a:rPr>
              <a:t>‘Wat betekent dit alles?’</a:t>
            </a:r>
            <a:br>
              <a:rPr lang="nl-NL" dirty="0" smtClean="0">
                <a:solidFill>
                  <a:schemeClr val="bg1"/>
                </a:solidFill>
              </a:rPr>
            </a:br>
            <a:r>
              <a:rPr lang="nl-NL" dirty="0" smtClean="0">
                <a:solidFill>
                  <a:schemeClr val="bg1"/>
                </a:solidFill>
              </a:rPr>
              <a:t/>
            </a:r>
            <a:br>
              <a:rPr lang="nl-NL" dirty="0" smtClean="0">
                <a:solidFill>
                  <a:schemeClr val="bg1"/>
                </a:solidFill>
              </a:rPr>
            </a:br>
            <a:r>
              <a:rPr lang="nl-NL" dirty="0" smtClean="0">
                <a:solidFill>
                  <a:schemeClr val="bg1"/>
                </a:solidFill>
              </a:rPr>
              <a:t>‘Voor verschillende domeinen?’</a:t>
            </a:r>
            <a:br>
              <a:rPr lang="nl-NL" dirty="0" smtClean="0">
                <a:solidFill>
                  <a:schemeClr val="bg1"/>
                </a:solidFill>
              </a:rPr>
            </a:br>
            <a:r>
              <a:rPr lang="nl-NL" dirty="0" smtClean="0">
                <a:solidFill>
                  <a:schemeClr val="bg1"/>
                </a:solidFill>
              </a:rPr>
              <a:t/>
            </a:r>
            <a:br>
              <a:rPr lang="nl-NL" dirty="0" smtClean="0">
                <a:solidFill>
                  <a:schemeClr val="bg1"/>
                </a:solidFill>
              </a:rPr>
            </a:br>
            <a:r>
              <a:rPr lang="nl-NL" dirty="0" smtClean="0">
                <a:solidFill>
                  <a:schemeClr val="bg1"/>
                </a:solidFill>
              </a:rPr>
              <a:t>‘Voor verschillende rollen hier aanwezig?’</a:t>
            </a:r>
            <a:r>
              <a:rPr lang="nl-NL" dirty="0">
                <a:solidFill>
                  <a:schemeClr val="bg1"/>
                </a:solidFill>
              </a:rPr>
              <a:t/>
            </a:r>
            <a:br>
              <a:rPr lang="nl-NL" dirty="0">
                <a:solidFill>
                  <a:schemeClr val="bg1"/>
                </a:solidFill>
              </a:rPr>
            </a:br>
            <a:endParaRPr lang="nl-NL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867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>
                <a:solidFill>
                  <a:schemeClr val="bg1"/>
                </a:solidFill>
              </a:rPr>
              <a:t/>
            </a:r>
            <a:br>
              <a:rPr lang="nl-NL" dirty="0" smtClean="0">
                <a:solidFill>
                  <a:schemeClr val="bg1"/>
                </a:solidFill>
              </a:rPr>
            </a:br>
            <a:r>
              <a:rPr lang="nl-NL" dirty="0">
                <a:solidFill>
                  <a:schemeClr val="bg1"/>
                </a:solidFill>
              </a:rPr>
              <a:t/>
            </a:r>
            <a:br>
              <a:rPr lang="nl-NL" dirty="0">
                <a:solidFill>
                  <a:schemeClr val="bg1"/>
                </a:solidFill>
              </a:rPr>
            </a:br>
            <a:r>
              <a:rPr lang="nl-NL" dirty="0">
                <a:solidFill>
                  <a:schemeClr val="bg1"/>
                </a:solidFill>
              </a:rPr>
              <a:t/>
            </a:r>
            <a:br>
              <a:rPr lang="nl-NL" dirty="0">
                <a:solidFill>
                  <a:schemeClr val="bg1"/>
                </a:solidFill>
              </a:rPr>
            </a:br>
            <a:endParaRPr lang="nl-NL" dirty="0">
              <a:solidFill>
                <a:schemeClr val="bg1"/>
              </a:solidFill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2000" y="647700"/>
            <a:ext cx="8581943" cy="533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731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8152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51060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75463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93926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>
                <a:solidFill>
                  <a:schemeClr val="bg1"/>
                </a:solidFill>
              </a:rPr>
              <a:t/>
            </a:r>
            <a:br>
              <a:rPr lang="nl-NL" dirty="0" smtClean="0">
                <a:solidFill>
                  <a:schemeClr val="bg1"/>
                </a:solidFill>
              </a:rPr>
            </a:br>
            <a:r>
              <a:rPr lang="nl-NL" dirty="0" smtClean="0">
                <a:solidFill>
                  <a:schemeClr val="bg1"/>
                </a:solidFill>
              </a:rPr>
              <a:t/>
            </a:r>
            <a:br>
              <a:rPr lang="nl-NL" dirty="0" smtClean="0">
                <a:solidFill>
                  <a:schemeClr val="bg1"/>
                </a:solidFill>
              </a:rPr>
            </a:br>
            <a:r>
              <a:rPr lang="nl-NL" dirty="0" smtClean="0">
                <a:solidFill>
                  <a:schemeClr val="bg1"/>
                </a:solidFill>
              </a:rPr>
              <a:t/>
            </a:r>
            <a:br>
              <a:rPr lang="nl-NL" dirty="0" smtClean="0">
                <a:solidFill>
                  <a:schemeClr val="bg1"/>
                </a:solidFill>
              </a:rPr>
            </a:br>
            <a:r>
              <a:rPr lang="nl-NL" sz="4000" dirty="0" smtClean="0">
                <a:solidFill>
                  <a:schemeClr val="bg1"/>
                </a:solidFill>
              </a:rPr>
              <a:t>Welkom door Erik Boers</a:t>
            </a:r>
            <a:br>
              <a:rPr lang="nl-NL" sz="4000" dirty="0" smtClean="0">
                <a:solidFill>
                  <a:schemeClr val="bg1"/>
                </a:solidFill>
              </a:rPr>
            </a:br>
            <a:r>
              <a:rPr lang="nl-NL" sz="4000" dirty="0" smtClean="0">
                <a:solidFill>
                  <a:schemeClr val="bg1"/>
                </a:solidFill>
              </a:rPr>
              <a:t>Opening door Anne-Marie </a:t>
            </a:r>
            <a:r>
              <a:rPr lang="nl-NL" sz="4000" dirty="0" err="1" smtClean="0">
                <a:solidFill>
                  <a:schemeClr val="bg1"/>
                </a:solidFill>
              </a:rPr>
              <a:t>Spierings</a:t>
            </a:r>
            <a:r>
              <a:rPr lang="nl-NL" sz="4000" dirty="0" smtClean="0">
                <a:solidFill>
                  <a:schemeClr val="bg1"/>
                </a:solidFill>
              </a:rPr>
              <a:t/>
            </a:r>
            <a:br>
              <a:rPr lang="nl-NL" sz="4000" dirty="0" smtClean="0">
                <a:solidFill>
                  <a:schemeClr val="bg1"/>
                </a:solidFill>
              </a:rPr>
            </a:br>
            <a:r>
              <a:rPr lang="nl-NL" sz="4000" dirty="0" smtClean="0">
                <a:solidFill>
                  <a:schemeClr val="bg1"/>
                </a:solidFill>
              </a:rPr>
              <a:t>Beschouwing door Bas </a:t>
            </a:r>
            <a:r>
              <a:rPr lang="nl-NL" sz="4000" dirty="0">
                <a:solidFill>
                  <a:schemeClr val="bg1"/>
                </a:solidFill>
              </a:rPr>
              <a:t>H</a:t>
            </a:r>
            <a:r>
              <a:rPr lang="nl-NL" sz="4000" dirty="0" smtClean="0">
                <a:solidFill>
                  <a:schemeClr val="bg1"/>
                </a:solidFill>
              </a:rPr>
              <a:t>eijne</a:t>
            </a:r>
            <a:br>
              <a:rPr lang="nl-NL" sz="4000" dirty="0" smtClean="0">
                <a:solidFill>
                  <a:schemeClr val="bg1"/>
                </a:solidFill>
              </a:rPr>
            </a:br>
            <a:r>
              <a:rPr lang="nl-NL" sz="4000" dirty="0" smtClean="0">
                <a:solidFill>
                  <a:schemeClr val="bg1"/>
                </a:solidFill>
              </a:rPr>
              <a:t>Praktijk: aan de keukentafel met het urgentieteam</a:t>
            </a:r>
            <a:br>
              <a:rPr lang="nl-NL" sz="4000" dirty="0" smtClean="0">
                <a:solidFill>
                  <a:schemeClr val="bg1"/>
                </a:solidFill>
              </a:rPr>
            </a:br>
            <a:r>
              <a:rPr lang="nl-NL" sz="4000" dirty="0" smtClean="0">
                <a:solidFill>
                  <a:schemeClr val="bg1"/>
                </a:solidFill>
              </a:rPr>
              <a:t>pauze</a:t>
            </a:r>
            <a:br>
              <a:rPr lang="nl-NL" sz="4000" dirty="0" smtClean="0">
                <a:solidFill>
                  <a:schemeClr val="bg1"/>
                </a:solidFill>
              </a:rPr>
            </a:br>
            <a:r>
              <a:rPr lang="nl-NL" sz="4000" dirty="0" smtClean="0">
                <a:solidFill>
                  <a:schemeClr val="bg1"/>
                </a:solidFill>
              </a:rPr>
              <a:t>Oefening: van discussie naar dialoog</a:t>
            </a:r>
            <a:br>
              <a:rPr lang="nl-NL" sz="4000" dirty="0" smtClean="0">
                <a:solidFill>
                  <a:schemeClr val="bg1"/>
                </a:solidFill>
              </a:rPr>
            </a:br>
            <a:r>
              <a:rPr lang="nl-NL" sz="4000" dirty="0" smtClean="0">
                <a:solidFill>
                  <a:schemeClr val="bg1"/>
                </a:solidFill>
              </a:rPr>
              <a:t>Bemoedigende ervaringen en ontnuchterende lessen door Hans van Dommelen</a:t>
            </a:r>
            <a:br>
              <a:rPr lang="nl-NL" sz="4000" dirty="0" smtClean="0">
                <a:solidFill>
                  <a:schemeClr val="bg1"/>
                </a:solidFill>
              </a:rPr>
            </a:br>
            <a:r>
              <a:rPr lang="nl-NL" sz="4000" dirty="0" smtClean="0">
                <a:solidFill>
                  <a:schemeClr val="bg1"/>
                </a:solidFill>
              </a:rPr>
              <a:t>Afronding: ‘Wat betekent dit alles?’</a:t>
            </a:r>
            <a:br>
              <a:rPr lang="nl-NL" sz="4000" dirty="0" smtClean="0">
                <a:solidFill>
                  <a:schemeClr val="bg1"/>
                </a:solidFill>
              </a:rPr>
            </a:br>
            <a:r>
              <a:rPr lang="nl-NL" sz="4000" dirty="0" smtClean="0">
                <a:solidFill>
                  <a:schemeClr val="bg1"/>
                </a:solidFill>
              </a:rPr>
              <a:t>‘Hoe verder?’ door Jolanda Schneider</a:t>
            </a:r>
            <a:r>
              <a:rPr lang="nl-NL" dirty="0">
                <a:solidFill>
                  <a:schemeClr val="bg1"/>
                </a:solidFill>
              </a:rPr>
              <a:t/>
            </a:r>
            <a:br>
              <a:rPr lang="nl-NL" dirty="0">
                <a:solidFill>
                  <a:schemeClr val="bg1"/>
                </a:solidFill>
              </a:rPr>
            </a:br>
            <a:endParaRPr lang="nl-NL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0047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05072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041900" y="4762373"/>
            <a:ext cx="8561521" cy="1149478"/>
          </a:xfrm>
        </p:spPr>
        <p:txBody>
          <a:bodyPr>
            <a:normAutofit fontScale="90000"/>
          </a:bodyPr>
          <a:lstStyle/>
          <a:p>
            <a:r>
              <a:rPr lang="nl-NL" dirty="0">
                <a:solidFill>
                  <a:schemeClr val="bg1"/>
                </a:solidFill>
              </a:rPr>
              <a:t/>
            </a:r>
            <a:br>
              <a:rPr lang="nl-NL" dirty="0">
                <a:solidFill>
                  <a:schemeClr val="bg1"/>
                </a:solidFill>
              </a:rPr>
            </a:br>
            <a:endParaRPr lang="nl-NL" dirty="0">
              <a:solidFill>
                <a:schemeClr val="bg1"/>
              </a:solidFill>
            </a:endParaRPr>
          </a:p>
        </p:txBody>
      </p:sp>
      <p:pic>
        <p:nvPicPr>
          <p:cNvPr id="2050" name="Picture 2" descr="Onbehage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075" y="266700"/>
            <a:ext cx="3832225" cy="6256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49892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/>
            </a:r>
            <a:br>
              <a:rPr lang="nl-NL" dirty="0">
                <a:solidFill>
                  <a:schemeClr val="bg1"/>
                </a:solidFill>
              </a:rPr>
            </a:br>
            <a:endParaRPr lang="nl-NL" dirty="0">
              <a:solidFill>
                <a:schemeClr val="bg1"/>
              </a:solidFill>
            </a:endParaRPr>
          </a:p>
        </p:txBody>
      </p:sp>
      <p:pic>
        <p:nvPicPr>
          <p:cNvPr id="1028" name="Picture 4" descr="Publieke bezinni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7500" y="495300"/>
            <a:ext cx="3543299" cy="56007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34822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2387600" y="2460626"/>
            <a:ext cx="10363200" cy="1470025"/>
          </a:xfrm>
        </p:spPr>
        <p:txBody>
          <a:bodyPr>
            <a:normAutofit fontScale="90000"/>
          </a:bodyPr>
          <a:lstStyle/>
          <a:p>
            <a:pPr algn="l"/>
            <a:r>
              <a:rPr lang="nl-NL" dirty="0" smtClean="0">
                <a:solidFill>
                  <a:schemeClr val="bg1"/>
                </a:solidFill>
              </a:rPr>
              <a:t/>
            </a:r>
            <a:br>
              <a:rPr lang="nl-NL" dirty="0" smtClean="0">
                <a:solidFill>
                  <a:schemeClr val="bg1"/>
                </a:solidFill>
              </a:rPr>
            </a:br>
            <a:r>
              <a:rPr lang="nl-NL" dirty="0" smtClean="0">
                <a:solidFill>
                  <a:schemeClr val="bg1"/>
                </a:solidFill>
              </a:rPr>
              <a:t>Rond de keukentafel:</a:t>
            </a:r>
            <a:br>
              <a:rPr lang="nl-NL" dirty="0" smtClean="0">
                <a:solidFill>
                  <a:schemeClr val="bg1"/>
                </a:solidFill>
              </a:rPr>
            </a:br>
            <a:r>
              <a:rPr lang="nl-NL" dirty="0" smtClean="0">
                <a:solidFill>
                  <a:schemeClr val="bg1"/>
                </a:solidFill>
              </a:rPr>
              <a:t/>
            </a:r>
            <a:br>
              <a:rPr lang="nl-NL" dirty="0" smtClean="0">
                <a:solidFill>
                  <a:schemeClr val="bg1"/>
                </a:solidFill>
              </a:rPr>
            </a:br>
            <a:r>
              <a:rPr lang="nl-NL" dirty="0" smtClean="0">
                <a:solidFill>
                  <a:schemeClr val="bg1"/>
                </a:solidFill>
              </a:rPr>
              <a:t/>
            </a:r>
            <a:br>
              <a:rPr lang="nl-NL" dirty="0" smtClean="0">
                <a:solidFill>
                  <a:schemeClr val="bg1"/>
                </a:solidFill>
              </a:rPr>
            </a:br>
            <a:r>
              <a:rPr lang="nl-NL" dirty="0" smtClean="0">
                <a:solidFill>
                  <a:schemeClr val="bg1"/>
                </a:solidFill>
              </a:rPr>
              <a:t>Ondernemer/Boer: Geert</a:t>
            </a:r>
            <a:br>
              <a:rPr lang="nl-NL" dirty="0" smtClean="0">
                <a:solidFill>
                  <a:schemeClr val="bg1"/>
                </a:solidFill>
              </a:rPr>
            </a:br>
            <a:r>
              <a:rPr lang="nl-NL" dirty="0" smtClean="0">
                <a:solidFill>
                  <a:schemeClr val="bg1"/>
                </a:solidFill>
              </a:rPr>
              <a:t>Ondernemer/Boerin: </a:t>
            </a:r>
            <a:r>
              <a:rPr lang="nl-NL" dirty="0" err="1" smtClean="0">
                <a:solidFill>
                  <a:schemeClr val="bg1"/>
                </a:solidFill>
              </a:rPr>
              <a:t>Mechie</a:t>
            </a:r>
            <a:r>
              <a:rPr lang="nl-NL" dirty="0" smtClean="0">
                <a:solidFill>
                  <a:schemeClr val="bg1"/>
                </a:solidFill>
              </a:rPr>
              <a:t/>
            </a:r>
            <a:br>
              <a:rPr lang="nl-NL" dirty="0" smtClean="0">
                <a:solidFill>
                  <a:schemeClr val="bg1"/>
                </a:solidFill>
              </a:rPr>
            </a:br>
            <a:r>
              <a:rPr lang="nl-NL" dirty="0" smtClean="0">
                <a:solidFill>
                  <a:schemeClr val="bg1"/>
                </a:solidFill>
              </a:rPr>
              <a:t>Adviseur: Renske</a:t>
            </a:r>
            <a:br>
              <a:rPr lang="nl-NL" dirty="0" smtClean="0">
                <a:solidFill>
                  <a:schemeClr val="bg1"/>
                </a:solidFill>
              </a:rPr>
            </a:br>
            <a:r>
              <a:rPr lang="nl-NL" dirty="0" smtClean="0">
                <a:solidFill>
                  <a:schemeClr val="bg1"/>
                </a:solidFill>
              </a:rPr>
              <a:t>Omwonenden: Herman en Ton</a:t>
            </a:r>
            <a:br>
              <a:rPr lang="nl-NL" dirty="0" smtClean="0">
                <a:solidFill>
                  <a:schemeClr val="bg1"/>
                </a:solidFill>
              </a:rPr>
            </a:br>
            <a:r>
              <a:rPr lang="nl-NL" dirty="0" smtClean="0">
                <a:solidFill>
                  <a:schemeClr val="bg1"/>
                </a:solidFill>
              </a:rPr>
              <a:t>Wethouder: Henk</a:t>
            </a:r>
            <a:br>
              <a:rPr lang="nl-NL" dirty="0" smtClean="0">
                <a:solidFill>
                  <a:schemeClr val="bg1"/>
                </a:solidFill>
              </a:rPr>
            </a:br>
            <a:r>
              <a:rPr lang="nl-NL" dirty="0" smtClean="0">
                <a:solidFill>
                  <a:schemeClr val="bg1"/>
                </a:solidFill>
              </a:rPr>
              <a:t>Ambtenaar: Theo</a:t>
            </a:r>
            <a:r>
              <a:rPr lang="nl-NL" dirty="0">
                <a:solidFill>
                  <a:schemeClr val="bg1"/>
                </a:solidFill>
              </a:rPr>
              <a:t/>
            </a:r>
            <a:br>
              <a:rPr lang="nl-NL" dirty="0">
                <a:solidFill>
                  <a:schemeClr val="bg1"/>
                </a:solidFill>
              </a:rPr>
            </a:br>
            <a:endParaRPr lang="nl-NL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6984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8134" y="103344"/>
            <a:ext cx="5035732" cy="6651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7850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/>
            </a:r>
            <a:br>
              <a:rPr lang="nl-NL" dirty="0">
                <a:solidFill>
                  <a:schemeClr val="bg1"/>
                </a:solidFill>
              </a:rPr>
            </a:br>
            <a:endParaRPr lang="nl-NL" dirty="0">
              <a:solidFill>
                <a:schemeClr val="bg1"/>
              </a:solidFill>
            </a:endParaRPr>
          </a:p>
        </p:txBody>
      </p:sp>
      <p:pic>
        <p:nvPicPr>
          <p:cNvPr id="4" name="Afbeelding 3"/>
          <p:cNvPicPr/>
          <p:nvPr/>
        </p:nvPicPr>
        <p:blipFill rotWithShape="1">
          <a:blip r:embed="rId2"/>
          <a:srcRect l="23149" t="11905" r="41135" b="5820"/>
          <a:stretch/>
        </p:blipFill>
        <p:spPr bwMode="auto">
          <a:xfrm>
            <a:off x="3657600" y="20638"/>
            <a:ext cx="4876800" cy="66548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919981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/>
            </a:r>
            <a:br>
              <a:rPr lang="nl-NL" dirty="0">
                <a:solidFill>
                  <a:schemeClr val="bg1"/>
                </a:solidFill>
              </a:rPr>
            </a:br>
            <a:endParaRPr lang="nl-NL" dirty="0">
              <a:solidFill>
                <a:schemeClr val="bg1"/>
              </a:solidFill>
            </a:endParaRPr>
          </a:p>
        </p:txBody>
      </p:sp>
      <p:pic>
        <p:nvPicPr>
          <p:cNvPr id="3" name="Picture 1206"/>
          <p:cNvPicPr/>
          <p:nvPr/>
        </p:nvPicPr>
        <p:blipFill>
          <a:blip r:embed="rId2"/>
          <a:stretch>
            <a:fillRect/>
          </a:stretch>
        </p:blipFill>
        <p:spPr>
          <a:xfrm>
            <a:off x="1993900" y="977900"/>
            <a:ext cx="8575675" cy="434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594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/>
            </a:r>
            <a:br>
              <a:rPr lang="nl-NL" dirty="0">
                <a:solidFill>
                  <a:schemeClr val="bg1"/>
                </a:solidFill>
              </a:rPr>
            </a:br>
            <a:endParaRPr lang="nl-NL" dirty="0">
              <a:solidFill>
                <a:schemeClr val="bg1"/>
              </a:solidFill>
            </a:endParaRPr>
          </a:p>
        </p:txBody>
      </p:sp>
      <p:pic>
        <p:nvPicPr>
          <p:cNvPr id="3" name="Afbeelding 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5200" y="825500"/>
            <a:ext cx="8340090" cy="46323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8430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5_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2_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3_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20</Words>
  <Application>Microsoft Office PowerPoint</Application>
  <PresentationFormat>Breedbeeld</PresentationFormat>
  <Paragraphs>14</Paragraphs>
  <Slides>20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6</vt:i4>
      </vt:variant>
      <vt:variant>
        <vt:lpstr>Diatitels</vt:lpstr>
      </vt:variant>
      <vt:variant>
        <vt:i4>20</vt:i4>
      </vt:variant>
    </vt:vector>
  </HeadingPairs>
  <TitlesOfParts>
    <vt:vector size="29" baseType="lpstr">
      <vt:lpstr>Arial</vt:lpstr>
      <vt:lpstr>Calibri</vt:lpstr>
      <vt:lpstr>Calibri Light</vt:lpstr>
      <vt:lpstr>Kantoorthema</vt:lpstr>
      <vt:lpstr>Office-thema</vt:lpstr>
      <vt:lpstr>1_Office-thema</vt:lpstr>
      <vt:lpstr>5_Office-thema</vt:lpstr>
      <vt:lpstr>2_Office-thema</vt:lpstr>
      <vt:lpstr>3_Office-thema</vt:lpstr>
      <vt:lpstr>“Hoezo een gesprek? Alles is toch al geregeld?”  Symposium over het voeren van zorgvuldige gesprekken rondom publieke vraagstukken; ervaringen en lessen van onder andere  het Urgentieteam Veehouderij  </vt:lpstr>
      <vt:lpstr>   Welkom door Erik Boers Opening door Anne-Marie Spierings Beschouwing door Bas Heijne Praktijk: aan de keukentafel met het urgentieteam pauze Oefening: van discussie naar dialoog Bemoedigende ervaringen en ontnuchterende lessen door Hans van Dommelen Afronding: ‘Wat betekent dit alles?’ ‘Hoe verder?’ door Jolanda Schneider </vt:lpstr>
      <vt:lpstr> </vt:lpstr>
      <vt:lpstr> </vt:lpstr>
      <vt:lpstr> Rond de keukentafel:   Ondernemer/Boer: Geert Ondernemer/Boerin: Mechie Adviseur: Renske Omwonenden: Herman en Ton Wethouder: Henk Ambtenaar: Theo </vt:lpstr>
      <vt:lpstr>PowerPoint-presentatie</vt:lpstr>
      <vt:lpstr> </vt:lpstr>
      <vt:lpstr> </vt:lpstr>
      <vt:lpstr> </vt:lpstr>
      <vt:lpstr> De gespreksleider: Sjaak Evers   medeauteur/redacteur Publieke Bezinning Rijnlands denker – en doener </vt:lpstr>
      <vt:lpstr>   Van discussie naar dialoog: * in drietallen: zoek twee onbekenden; neem je stoel op en      wandel; formeer zitjes * 3 minuten voorbereiding voor kort betoog van 1 minuut     over de vraag ‘Wat nu en waarom?’ * ieder houdt kort betoog van 1 minuut * tijd wordt aangegeven * na elk betoog is het stil om een verhelderende vraag te     noteren * dan volgend betoog tot alle drie aan de beurt zijn geweest * ieder stelt 1 vraag aan elke ander. Bondig. * er wordt bondig op geantwoord. Geen discussie. Je hoeft     het niet met elkaar eens te zijn/worden. * als ieder 2 vragen heeft gesteld en beantwoord ga je samen     op zoek naar een gemeenschappelijk antwoord </vt:lpstr>
      <vt:lpstr>‘Wat is hier van belang?’    ‘Welke fundamentele vragen tekenen zich af?’ </vt:lpstr>
      <vt:lpstr>Bemoedigende ervaringen  en  ontnuchterende lessen     door Hans van Dommelen</vt:lpstr>
      <vt:lpstr> Afronding:  ‘Wat betekent dit alles?’  ‘Voor verschillende domeinen?’  ‘Voor verschillende rollen hier aanwezig?’ </vt:lpstr>
      <vt:lpstr>   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Company>TWC Automatiseringsdiensten B.V.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Brunhilde Legeland</dc:creator>
  <cp:lastModifiedBy>Brunhilde Legeland</cp:lastModifiedBy>
  <cp:revision>18</cp:revision>
  <dcterms:created xsi:type="dcterms:W3CDTF">2016-11-29T11:22:17Z</dcterms:created>
  <dcterms:modified xsi:type="dcterms:W3CDTF">2016-12-08T10:34:56Z</dcterms:modified>
</cp:coreProperties>
</file>