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73" r:id="rId4"/>
    <p:sldId id="266" r:id="rId5"/>
    <p:sldId id="267" r:id="rId6"/>
    <p:sldId id="274" r:id="rId7"/>
    <p:sldId id="268" r:id="rId8"/>
    <p:sldId id="269" r:id="rId9"/>
    <p:sldId id="275" r:id="rId10"/>
    <p:sldId id="271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91" autoAdjust="0"/>
  </p:normalViewPr>
  <p:slideViewPr>
    <p:cSldViewPr>
      <p:cViewPr varScale="1">
        <p:scale>
          <a:sx n="109" d="100"/>
          <a:sy n="109" d="100"/>
        </p:scale>
        <p:origin x="1674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96B0D-8A9E-4723-A272-C3F96665DF27}" type="datetimeFigureOut">
              <a:rPr lang="nl-NL" smtClean="0"/>
              <a:pPr/>
              <a:t>6-4-2018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EC29-05E4-4044-979A-1ED5066A0B8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96B0D-8A9E-4723-A272-C3F96665DF27}" type="datetimeFigureOut">
              <a:rPr lang="nl-NL" smtClean="0"/>
              <a:pPr/>
              <a:t>6-4-2018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EC29-05E4-4044-979A-1ED5066A0B8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96B0D-8A9E-4723-A272-C3F96665DF27}" type="datetimeFigureOut">
              <a:rPr lang="nl-NL" smtClean="0"/>
              <a:pPr/>
              <a:t>6-4-2018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EC29-05E4-4044-979A-1ED5066A0B8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96B0D-8A9E-4723-A272-C3F96665DF27}" type="datetimeFigureOut">
              <a:rPr lang="nl-NL" smtClean="0"/>
              <a:pPr/>
              <a:t>6-4-2018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EC29-05E4-4044-979A-1ED5066A0B8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96B0D-8A9E-4723-A272-C3F96665DF27}" type="datetimeFigureOut">
              <a:rPr lang="nl-NL" smtClean="0"/>
              <a:pPr/>
              <a:t>6-4-2018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EC29-05E4-4044-979A-1ED5066A0B8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96B0D-8A9E-4723-A272-C3F96665DF27}" type="datetimeFigureOut">
              <a:rPr lang="nl-NL" smtClean="0"/>
              <a:pPr/>
              <a:t>6-4-2018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EC29-05E4-4044-979A-1ED5066A0B8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96B0D-8A9E-4723-A272-C3F96665DF27}" type="datetimeFigureOut">
              <a:rPr lang="nl-NL" smtClean="0"/>
              <a:pPr/>
              <a:t>6-4-2018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EC29-05E4-4044-979A-1ED5066A0B8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96B0D-8A9E-4723-A272-C3F96665DF27}" type="datetimeFigureOut">
              <a:rPr lang="nl-NL" smtClean="0"/>
              <a:pPr/>
              <a:t>6-4-2018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EC29-05E4-4044-979A-1ED5066A0B8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96B0D-8A9E-4723-A272-C3F96665DF27}" type="datetimeFigureOut">
              <a:rPr lang="nl-NL" smtClean="0"/>
              <a:pPr/>
              <a:t>6-4-2018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EC29-05E4-4044-979A-1ED5066A0B8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96B0D-8A9E-4723-A272-C3F96665DF27}" type="datetimeFigureOut">
              <a:rPr lang="nl-NL" smtClean="0"/>
              <a:pPr/>
              <a:t>6-4-2018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EC29-05E4-4044-979A-1ED5066A0B8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96B0D-8A9E-4723-A272-C3F96665DF27}" type="datetimeFigureOut">
              <a:rPr lang="nl-NL" smtClean="0"/>
              <a:pPr/>
              <a:t>6-4-2018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EC29-05E4-4044-979A-1ED5066A0B8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696B0D-8A9E-4723-A272-C3F96665DF27}" type="datetimeFigureOut">
              <a:rPr lang="nl-NL" smtClean="0"/>
              <a:pPr/>
              <a:t>6-4-2018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EEEC29-05E4-4044-979A-1ED5066A0B8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>
                <a:solidFill>
                  <a:schemeClr val="bg1"/>
                </a:solidFill>
              </a:rPr>
              <a:t>Refereeravond Jeugdgezondheidzorg</a:t>
            </a:r>
            <a:br>
              <a:rPr lang="nl-NL" dirty="0" smtClean="0">
                <a:solidFill>
                  <a:schemeClr val="bg1"/>
                </a:solidFill>
              </a:rPr>
            </a:br>
            <a:r>
              <a:rPr lang="nl-NL" dirty="0" smtClean="0">
                <a:solidFill>
                  <a:schemeClr val="bg1"/>
                </a:solidFill>
              </a:rPr>
              <a:t>10 april 2018</a:t>
            </a:r>
            <a:r>
              <a:rPr lang="nl-NL" dirty="0">
                <a:solidFill>
                  <a:schemeClr val="bg1"/>
                </a:solidFill>
              </a:rPr>
              <a:t/>
            </a:r>
            <a:br>
              <a:rPr lang="nl-NL" dirty="0">
                <a:solidFill>
                  <a:schemeClr val="bg1"/>
                </a:solidFill>
              </a:rPr>
            </a:br>
            <a:endParaRPr lang="nl-NL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45719"/>
          </a:xfrm>
        </p:spPr>
        <p:txBody>
          <a:bodyPr>
            <a:normAutofit fontScale="90000"/>
          </a:bodyPr>
          <a:lstStyle/>
          <a:p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260648"/>
            <a:ext cx="6400800" cy="6336704"/>
          </a:xfrm>
        </p:spPr>
        <p:txBody>
          <a:bodyPr>
            <a:normAutofit fontScale="70000" lnSpcReduction="20000"/>
          </a:bodyPr>
          <a:lstStyle/>
          <a:p>
            <a:r>
              <a:rPr lang="nl-NL" sz="2900" dirty="0" smtClean="0">
                <a:solidFill>
                  <a:schemeClr val="bg1"/>
                </a:solidFill>
              </a:rPr>
              <a:t>* </a:t>
            </a:r>
            <a:r>
              <a:rPr lang="nl-NL" sz="2900" b="1" dirty="0" smtClean="0">
                <a:solidFill>
                  <a:schemeClr val="bg1"/>
                </a:solidFill>
              </a:rPr>
              <a:t>Wat </a:t>
            </a:r>
            <a:r>
              <a:rPr lang="nl-NL" sz="2900" b="1" dirty="0">
                <a:solidFill>
                  <a:schemeClr val="bg1"/>
                </a:solidFill>
              </a:rPr>
              <a:t>is er qua attitude nodig om minder te handelen </a:t>
            </a:r>
            <a:r>
              <a:rPr lang="nl-NL" sz="2900" b="1" dirty="0" smtClean="0">
                <a:solidFill>
                  <a:schemeClr val="bg1"/>
                </a:solidFill>
              </a:rPr>
              <a:t/>
            </a:r>
            <a:br>
              <a:rPr lang="nl-NL" sz="2900" b="1" dirty="0" smtClean="0">
                <a:solidFill>
                  <a:schemeClr val="bg1"/>
                </a:solidFill>
              </a:rPr>
            </a:br>
            <a:r>
              <a:rPr lang="nl-NL" sz="2900" b="1" dirty="0" smtClean="0">
                <a:solidFill>
                  <a:schemeClr val="bg1"/>
                </a:solidFill>
              </a:rPr>
              <a:t> vanuit </a:t>
            </a:r>
            <a:r>
              <a:rPr lang="nl-NL" sz="2900" b="1" dirty="0">
                <a:solidFill>
                  <a:schemeClr val="bg1"/>
                </a:solidFill>
              </a:rPr>
              <a:t>je expertise en institutionele rol, en meer te </a:t>
            </a:r>
            <a:r>
              <a:rPr lang="nl-NL" sz="2900" b="1" dirty="0" smtClean="0">
                <a:solidFill>
                  <a:schemeClr val="bg1"/>
                </a:solidFill>
              </a:rPr>
              <a:t/>
            </a:r>
            <a:br>
              <a:rPr lang="nl-NL" sz="2900" b="1" dirty="0" smtClean="0">
                <a:solidFill>
                  <a:schemeClr val="bg1"/>
                </a:solidFill>
              </a:rPr>
            </a:br>
            <a:r>
              <a:rPr lang="nl-NL" sz="2900" b="1" dirty="0" smtClean="0">
                <a:solidFill>
                  <a:schemeClr val="bg1"/>
                </a:solidFill>
              </a:rPr>
              <a:t> handelen </a:t>
            </a:r>
            <a:r>
              <a:rPr lang="nl-NL" sz="2900" b="1" dirty="0">
                <a:solidFill>
                  <a:schemeClr val="bg1"/>
                </a:solidFill>
              </a:rPr>
              <a:t>vanuit je maatschappelijke </a:t>
            </a:r>
            <a:r>
              <a:rPr lang="nl-NL" sz="2900" b="1" dirty="0" smtClean="0">
                <a:solidFill>
                  <a:schemeClr val="bg1"/>
                </a:solidFill>
              </a:rPr>
              <a:t>  </a:t>
            </a:r>
            <a:br>
              <a:rPr lang="nl-NL" sz="2900" b="1" dirty="0" smtClean="0">
                <a:solidFill>
                  <a:schemeClr val="bg1"/>
                </a:solidFill>
              </a:rPr>
            </a:br>
            <a:r>
              <a:rPr lang="nl-NL" sz="2900" b="1" dirty="0" smtClean="0">
                <a:solidFill>
                  <a:schemeClr val="bg1"/>
                </a:solidFill>
              </a:rPr>
              <a:t> verantwoordelijkheid?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sz="2900" dirty="0" smtClean="0">
                <a:solidFill>
                  <a:schemeClr val="bg1"/>
                </a:solidFill>
              </a:rPr>
              <a:t/>
            </a:r>
            <a:br>
              <a:rPr lang="nl-NL" sz="2900" dirty="0" smtClean="0">
                <a:solidFill>
                  <a:schemeClr val="bg1"/>
                </a:solidFill>
              </a:rPr>
            </a:br>
            <a:endParaRPr lang="nl-NL" sz="2900" dirty="0">
              <a:solidFill>
                <a:schemeClr val="bg1"/>
              </a:solidFill>
            </a:endParaRPr>
          </a:p>
          <a:p>
            <a:pPr algn="l"/>
            <a:r>
              <a:rPr lang="nl-NL" sz="2900" b="1" dirty="0" smtClean="0">
                <a:solidFill>
                  <a:schemeClr val="bg1"/>
                </a:solidFill>
              </a:rPr>
              <a:t>De </a:t>
            </a:r>
            <a:r>
              <a:rPr lang="nl-NL" sz="2900" b="1" dirty="0">
                <a:solidFill>
                  <a:schemeClr val="bg1"/>
                </a:solidFill>
              </a:rPr>
              <a:t>vier kardinale </a:t>
            </a:r>
            <a:r>
              <a:rPr lang="nl-NL" sz="2900" b="1" dirty="0" smtClean="0">
                <a:solidFill>
                  <a:schemeClr val="bg1"/>
                </a:solidFill>
              </a:rPr>
              <a:t>deugden</a:t>
            </a:r>
          </a:p>
          <a:p>
            <a:pPr algn="l"/>
            <a:endParaRPr lang="nl-NL" sz="2900" dirty="0">
              <a:solidFill>
                <a:schemeClr val="bg1"/>
              </a:solidFill>
            </a:endParaRPr>
          </a:p>
          <a:p>
            <a:pPr algn="l"/>
            <a:r>
              <a:rPr lang="nl-NL" sz="2900" dirty="0" smtClean="0">
                <a:solidFill>
                  <a:schemeClr val="bg1"/>
                </a:solidFill>
              </a:rPr>
              <a:t>• </a:t>
            </a:r>
            <a:r>
              <a:rPr lang="nl-NL" sz="2900" b="1" dirty="0" smtClean="0">
                <a:solidFill>
                  <a:schemeClr val="bg1"/>
                </a:solidFill>
              </a:rPr>
              <a:t>Moed</a:t>
            </a:r>
            <a:r>
              <a:rPr lang="nl-NL" sz="2900" b="1" dirty="0">
                <a:solidFill>
                  <a:schemeClr val="bg1"/>
                </a:solidFill>
              </a:rPr>
              <a:t>: </a:t>
            </a:r>
            <a:r>
              <a:rPr lang="nl-NL" sz="2900" dirty="0">
                <a:solidFill>
                  <a:schemeClr val="bg1"/>
                </a:solidFill>
              </a:rPr>
              <a:t>Welk lef heb jij persoonlijk op te </a:t>
            </a:r>
            <a:r>
              <a:rPr lang="nl-NL" sz="2900" dirty="0" smtClean="0">
                <a:solidFill>
                  <a:schemeClr val="bg1"/>
                </a:solidFill>
              </a:rPr>
              <a:t/>
            </a:r>
            <a:br>
              <a:rPr lang="nl-NL" sz="2900" dirty="0" smtClean="0">
                <a:solidFill>
                  <a:schemeClr val="bg1"/>
                </a:solidFill>
              </a:rPr>
            </a:br>
            <a:r>
              <a:rPr lang="nl-NL" sz="2900" dirty="0" smtClean="0">
                <a:solidFill>
                  <a:schemeClr val="bg1"/>
                </a:solidFill>
              </a:rPr>
              <a:t>   brengen</a:t>
            </a:r>
            <a:r>
              <a:rPr lang="nl-NL" sz="2900" dirty="0">
                <a:solidFill>
                  <a:schemeClr val="bg1"/>
                </a:solidFill>
              </a:rPr>
              <a:t>? Welk ongemak heb je op te zoeken, </a:t>
            </a:r>
            <a:r>
              <a:rPr lang="nl-NL" sz="2900" dirty="0" smtClean="0">
                <a:solidFill>
                  <a:schemeClr val="bg1"/>
                </a:solidFill>
              </a:rPr>
              <a:t/>
            </a:r>
            <a:br>
              <a:rPr lang="nl-NL" sz="2900" dirty="0" smtClean="0">
                <a:solidFill>
                  <a:schemeClr val="bg1"/>
                </a:solidFill>
              </a:rPr>
            </a:br>
            <a:r>
              <a:rPr lang="nl-NL" sz="2900" dirty="0" smtClean="0">
                <a:solidFill>
                  <a:schemeClr val="bg1"/>
                </a:solidFill>
              </a:rPr>
              <a:t>   dan </a:t>
            </a:r>
            <a:r>
              <a:rPr lang="nl-NL" sz="2900" dirty="0">
                <a:solidFill>
                  <a:schemeClr val="bg1"/>
                </a:solidFill>
              </a:rPr>
              <a:t>wel te verdragen</a:t>
            </a:r>
            <a:r>
              <a:rPr lang="nl-NL" sz="2900" dirty="0" smtClean="0">
                <a:solidFill>
                  <a:schemeClr val="bg1"/>
                </a:solidFill>
              </a:rPr>
              <a:t>?</a:t>
            </a:r>
            <a:br>
              <a:rPr lang="nl-NL" sz="2900" dirty="0" smtClean="0">
                <a:solidFill>
                  <a:schemeClr val="bg1"/>
                </a:solidFill>
              </a:rPr>
            </a:br>
            <a:endParaRPr lang="nl-NL" sz="2900" dirty="0">
              <a:solidFill>
                <a:schemeClr val="bg1"/>
              </a:solidFill>
            </a:endParaRPr>
          </a:p>
          <a:p>
            <a:pPr algn="l"/>
            <a:r>
              <a:rPr lang="nl-NL" sz="2900" dirty="0" smtClean="0">
                <a:solidFill>
                  <a:schemeClr val="bg1"/>
                </a:solidFill>
              </a:rPr>
              <a:t>• </a:t>
            </a:r>
            <a:r>
              <a:rPr lang="nl-NL" sz="2900" b="1" dirty="0" smtClean="0">
                <a:solidFill>
                  <a:schemeClr val="bg1"/>
                </a:solidFill>
              </a:rPr>
              <a:t>Maat</a:t>
            </a:r>
            <a:r>
              <a:rPr lang="nl-NL" sz="2900" dirty="0">
                <a:solidFill>
                  <a:schemeClr val="bg1"/>
                </a:solidFill>
              </a:rPr>
              <a:t>: Welk verlangen, welke behoefte, welke </a:t>
            </a:r>
            <a:r>
              <a:rPr lang="nl-NL" sz="2900" dirty="0" smtClean="0">
                <a:solidFill>
                  <a:schemeClr val="bg1"/>
                </a:solidFill>
              </a:rPr>
              <a:t/>
            </a:r>
            <a:br>
              <a:rPr lang="nl-NL" sz="2900" dirty="0" smtClean="0">
                <a:solidFill>
                  <a:schemeClr val="bg1"/>
                </a:solidFill>
              </a:rPr>
            </a:br>
            <a:r>
              <a:rPr lang="nl-NL" sz="2900" dirty="0" smtClean="0">
                <a:solidFill>
                  <a:schemeClr val="bg1"/>
                </a:solidFill>
              </a:rPr>
              <a:t>   ambitie </a:t>
            </a:r>
            <a:r>
              <a:rPr lang="nl-NL" sz="2900" dirty="0">
                <a:solidFill>
                  <a:schemeClr val="bg1"/>
                </a:solidFill>
              </a:rPr>
              <a:t>heb jij als professional los te laten? </a:t>
            </a:r>
            <a:r>
              <a:rPr lang="nl-NL" sz="2900" dirty="0" smtClean="0">
                <a:solidFill>
                  <a:schemeClr val="bg1"/>
                </a:solidFill>
              </a:rPr>
              <a:t/>
            </a:r>
            <a:br>
              <a:rPr lang="nl-NL" sz="2900" dirty="0" smtClean="0">
                <a:solidFill>
                  <a:schemeClr val="bg1"/>
                </a:solidFill>
              </a:rPr>
            </a:br>
            <a:r>
              <a:rPr lang="nl-NL" sz="2900" dirty="0" smtClean="0">
                <a:solidFill>
                  <a:schemeClr val="bg1"/>
                </a:solidFill>
              </a:rPr>
              <a:t>   Wat </a:t>
            </a:r>
            <a:r>
              <a:rPr lang="nl-NL" sz="2900" dirty="0">
                <a:solidFill>
                  <a:schemeClr val="bg1"/>
                </a:solidFill>
              </a:rPr>
              <a:t>moet je niet meer doen of minder gaan </a:t>
            </a:r>
            <a:r>
              <a:rPr lang="nl-NL" sz="2900" dirty="0" smtClean="0">
                <a:solidFill>
                  <a:schemeClr val="bg1"/>
                </a:solidFill>
              </a:rPr>
              <a:t/>
            </a:r>
            <a:br>
              <a:rPr lang="nl-NL" sz="2900" dirty="0" smtClean="0">
                <a:solidFill>
                  <a:schemeClr val="bg1"/>
                </a:solidFill>
              </a:rPr>
            </a:br>
            <a:r>
              <a:rPr lang="nl-NL" sz="2900" dirty="0" smtClean="0">
                <a:solidFill>
                  <a:schemeClr val="bg1"/>
                </a:solidFill>
              </a:rPr>
              <a:t>   doen?</a:t>
            </a:r>
            <a:br>
              <a:rPr lang="nl-NL" sz="2900" dirty="0" smtClean="0">
                <a:solidFill>
                  <a:schemeClr val="bg1"/>
                </a:solidFill>
              </a:rPr>
            </a:br>
            <a:endParaRPr lang="nl-NL" sz="2900" dirty="0">
              <a:solidFill>
                <a:schemeClr val="bg1"/>
              </a:solidFill>
            </a:endParaRPr>
          </a:p>
          <a:p>
            <a:pPr algn="l"/>
            <a:r>
              <a:rPr lang="nl-NL" sz="2900" dirty="0" smtClean="0">
                <a:solidFill>
                  <a:schemeClr val="bg1"/>
                </a:solidFill>
              </a:rPr>
              <a:t>• </a:t>
            </a:r>
            <a:r>
              <a:rPr lang="nl-NL" sz="2900" b="1" dirty="0" smtClean="0">
                <a:solidFill>
                  <a:schemeClr val="bg1"/>
                </a:solidFill>
              </a:rPr>
              <a:t>Wijsheid</a:t>
            </a:r>
            <a:r>
              <a:rPr lang="nl-NL" sz="2900" dirty="0">
                <a:solidFill>
                  <a:schemeClr val="bg1"/>
                </a:solidFill>
              </a:rPr>
              <a:t>: Wat heb je, in alle eerlijkheid, onder </a:t>
            </a:r>
            <a:r>
              <a:rPr lang="nl-NL" sz="2900" dirty="0" smtClean="0">
                <a:solidFill>
                  <a:schemeClr val="bg1"/>
                </a:solidFill>
              </a:rPr>
              <a:t/>
            </a:r>
            <a:br>
              <a:rPr lang="nl-NL" sz="2900" dirty="0" smtClean="0">
                <a:solidFill>
                  <a:schemeClr val="bg1"/>
                </a:solidFill>
              </a:rPr>
            </a:br>
            <a:r>
              <a:rPr lang="nl-NL" sz="2900" dirty="0" smtClean="0">
                <a:solidFill>
                  <a:schemeClr val="bg1"/>
                </a:solidFill>
              </a:rPr>
              <a:t>    ogen </a:t>
            </a:r>
            <a:r>
              <a:rPr lang="nl-NL" sz="2900" dirty="0">
                <a:solidFill>
                  <a:schemeClr val="bg1"/>
                </a:solidFill>
              </a:rPr>
              <a:t>te zien? Wat is er eigenlijk aan de hand</a:t>
            </a:r>
            <a:r>
              <a:rPr lang="nl-NL" sz="2900" dirty="0" smtClean="0">
                <a:solidFill>
                  <a:schemeClr val="bg1"/>
                </a:solidFill>
              </a:rPr>
              <a:t>?</a:t>
            </a:r>
            <a:br>
              <a:rPr lang="nl-NL" sz="2900" dirty="0" smtClean="0">
                <a:solidFill>
                  <a:schemeClr val="bg1"/>
                </a:solidFill>
              </a:rPr>
            </a:br>
            <a:endParaRPr lang="nl-NL" sz="2900" dirty="0">
              <a:solidFill>
                <a:schemeClr val="bg1"/>
              </a:solidFill>
            </a:endParaRPr>
          </a:p>
          <a:p>
            <a:pPr algn="l"/>
            <a:r>
              <a:rPr lang="nl-NL" sz="2900" dirty="0" smtClean="0">
                <a:solidFill>
                  <a:schemeClr val="bg1"/>
                </a:solidFill>
              </a:rPr>
              <a:t>• </a:t>
            </a:r>
            <a:r>
              <a:rPr lang="nl-NL" sz="2900" b="1" dirty="0" smtClean="0">
                <a:solidFill>
                  <a:schemeClr val="bg1"/>
                </a:solidFill>
              </a:rPr>
              <a:t>Rechtvaardigheid</a:t>
            </a:r>
            <a:r>
              <a:rPr lang="nl-NL" sz="2900" dirty="0">
                <a:solidFill>
                  <a:schemeClr val="bg1"/>
                </a:solidFill>
              </a:rPr>
              <a:t>: Hoe zorg jij er zelf voor dat </a:t>
            </a:r>
            <a:r>
              <a:rPr lang="nl-NL" sz="2900" dirty="0" smtClean="0">
                <a:solidFill>
                  <a:schemeClr val="bg1"/>
                </a:solidFill>
              </a:rPr>
              <a:t/>
            </a:r>
            <a:br>
              <a:rPr lang="nl-NL" sz="2900" dirty="0" smtClean="0">
                <a:solidFill>
                  <a:schemeClr val="bg1"/>
                </a:solidFill>
              </a:rPr>
            </a:br>
            <a:r>
              <a:rPr lang="nl-NL" sz="2900" dirty="0" smtClean="0">
                <a:solidFill>
                  <a:schemeClr val="bg1"/>
                </a:solidFill>
              </a:rPr>
              <a:t>   alle </a:t>
            </a:r>
            <a:r>
              <a:rPr lang="nl-NL" sz="2900" dirty="0">
                <a:solidFill>
                  <a:schemeClr val="bg1"/>
                </a:solidFill>
              </a:rPr>
              <a:t>betrokken partijen recht </a:t>
            </a:r>
            <a:r>
              <a:rPr lang="nl-NL" sz="2900" dirty="0" smtClean="0">
                <a:solidFill>
                  <a:schemeClr val="bg1"/>
                </a:solidFill>
              </a:rPr>
              <a:t>wordt </a:t>
            </a:r>
            <a:r>
              <a:rPr lang="nl-NL" sz="2900" dirty="0">
                <a:solidFill>
                  <a:schemeClr val="bg1"/>
                </a:solidFill>
              </a:rPr>
              <a:t>gedaan? </a:t>
            </a:r>
            <a:r>
              <a:rPr lang="nl-NL" sz="2900" dirty="0" smtClean="0">
                <a:solidFill>
                  <a:schemeClr val="bg1"/>
                </a:solidFill>
              </a:rPr>
              <a:t/>
            </a:r>
            <a:br>
              <a:rPr lang="nl-NL" sz="2900" dirty="0" smtClean="0">
                <a:solidFill>
                  <a:schemeClr val="bg1"/>
                </a:solidFill>
              </a:rPr>
            </a:br>
            <a:r>
              <a:rPr lang="nl-NL" sz="2900" dirty="0" smtClean="0">
                <a:solidFill>
                  <a:schemeClr val="bg1"/>
                </a:solidFill>
              </a:rPr>
              <a:t>   Hoe </a:t>
            </a:r>
            <a:r>
              <a:rPr lang="nl-NL" sz="2900" dirty="0">
                <a:solidFill>
                  <a:schemeClr val="bg1"/>
                </a:solidFill>
              </a:rPr>
              <a:t>dien jij de samenleving als geheel?</a:t>
            </a:r>
          </a:p>
          <a:p>
            <a:pPr algn="l"/>
            <a:endParaRPr lang="nl-NL" dirty="0">
              <a:solidFill>
                <a:schemeClr val="bg1"/>
              </a:solidFill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01150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45719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Debat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2420888"/>
            <a:ext cx="6400800" cy="3217912"/>
          </a:xfrm>
        </p:spPr>
        <p:txBody>
          <a:bodyPr>
            <a:normAutofit/>
          </a:bodyPr>
          <a:lstStyle/>
          <a:p>
            <a:r>
              <a:rPr lang="nl-NL" sz="6000" dirty="0" smtClean="0">
                <a:solidFill>
                  <a:schemeClr val="bg1"/>
                </a:solidFill>
              </a:rPr>
              <a:t>Debat &amp; Dialoog</a:t>
            </a:r>
            <a:endParaRPr lang="nl-NL" sz="6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3840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45719"/>
          </a:xfrm>
        </p:spPr>
        <p:txBody>
          <a:bodyPr>
            <a:normAutofit fontScale="90000"/>
          </a:bodyPr>
          <a:lstStyle/>
          <a:p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1700808"/>
            <a:ext cx="6400800" cy="3937992"/>
          </a:xfrm>
        </p:spPr>
        <p:txBody>
          <a:bodyPr/>
          <a:lstStyle/>
          <a:p>
            <a:r>
              <a:rPr lang="nl-NL" dirty="0">
                <a:solidFill>
                  <a:schemeClr val="bg1"/>
                </a:solidFill>
              </a:rPr>
              <a:t>Stelling 1: </a:t>
            </a:r>
            <a:endParaRPr lang="nl-NL" dirty="0" smtClean="0">
              <a:solidFill>
                <a:schemeClr val="bg1"/>
              </a:solidFill>
            </a:endParaRPr>
          </a:p>
          <a:p>
            <a:endParaRPr lang="nl-NL" dirty="0">
              <a:solidFill>
                <a:schemeClr val="bg1"/>
              </a:solidFill>
            </a:endParaRPr>
          </a:p>
          <a:p>
            <a:r>
              <a:rPr lang="nl-NL" dirty="0" smtClean="0">
                <a:solidFill>
                  <a:schemeClr val="bg1"/>
                </a:solidFill>
              </a:rPr>
              <a:t>De </a:t>
            </a:r>
            <a:r>
              <a:rPr lang="nl-NL" dirty="0">
                <a:solidFill>
                  <a:schemeClr val="bg1"/>
                </a:solidFill>
              </a:rPr>
              <a:t>maatschappij is ons laboratorium, niet alleen de spreekkamer.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192205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45719"/>
          </a:xfrm>
        </p:spPr>
        <p:txBody>
          <a:bodyPr>
            <a:normAutofit fontScale="90000"/>
          </a:bodyPr>
          <a:lstStyle/>
          <a:p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1268760"/>
            <a:ext cx="6400800" cy="4370040"/>
          </a:xfrm>
        </p:spPr>
        <p:txBody>
          <a:bodyPr>
            <a:normAutofit lnSpcReduction="10000"/>
          </a:bodyPr>
          <a:lstStyle/>
          <a:p>
            <a:pPr algn="l"/>
            <a:r>
              <a:rPr lang="nl-NL" b="1" dirty="0" smtClean="0">
                <a:solidFill>
                  <a:schemeClr val="bg1"/>
                </a:solidFill>
              </a:rPr>
              <a:t>* </a:t>
            </a:r>
            <a:r>
              <a:rPr lang="nl-NL" b="1" dirty="0">
                <a:solidFill>
                  <a:schemeClr val="bg1"/>
                </a:solidFill>
              </a:rPr>
              <a:t>Schrijf je eigen persoonlijke visie </a:t>
            </a:r>
            <a:r>
              <a:rPr lang="nl-NL" b="1" dirty="0" smtClean="0">
                <a:solidFill>
                  <a:schemeClr val="bg1"/>
                </a:solidFill>
              </a:rPr>
              <a:t/>
            </a:r>
            <a:br>
              <a:rPr lang="nl-NL" b="1" dirty="0" smtClean="0">
                <a:solidFill>
                  <a:schemeClr val="bg1"/>
                </a:solidFill>
              </a:rPr>
            </a:br>
            <a:r>
              <a:rPr lang="nl-NL" b="1" dirty="0" smtClean="0">
                <a:solidFill>
                  <a:schemeClr val="bg1"/>
                </a:solidFill>
              </a:rPr>
              <a:t>   op de </a:t>
            </a:r>
            <a:r>
              <a:rPr lang="nl-NL" b="1" dirty="0">
                <a:solidFill>
                  <a:schemeClr val="bg1"/>
                </a:solidFill>
              </a:rPr>
              <a:t>stelling in één zin op.</a:t>
            </a:r>
          </a:p>
          <a:p>
            <a:pPr algn="l"/>
            <a:endParaRPr lang="nl-NL" b="1" dirty="0" smtClean="0">
              <a:solidFill>
                <a:schemeClr val="bg1"/>
              </a:solidFill>
            </a:endParaRPr>
          </a:p>
          <a:p>
            <a:pPr algn="l"/>
            <a:endParaRPr lang="nl-NL" b="1" dirty="0" smtClean="0">
              <a:solidFill>
                <a:schemeClr val="bg1"/>
              </a:solidFill>
            </a:endParaRPr>
          </a:p>
          <a:p>
            <a:pPr algn="l"/>
            <a:endParaRPr lang="nl-NL" b="1" dirty="0" smtClean="0">
              <a:solidFill>
                <a:schemeClr val="bg1"/>
              </a:solidFill>
            </a:endParaRPr>
          </a:p>
          <a:p>
            <a:pPr algn="l"/>
            <a:r>
              <a:rPr lang="nl-NL" dirty="0" smtClean="0">
                <a:solidFill>
                  <a:schemeClr val="bg1"/>
                </a:solidFill>
              </a:rPr>
              <a:t>Stelling </a:t>
            </a:r>
            <a:r>
              <a:rPr lang="nl-NL" dirty="0">
                <a:solidFill>
                  <a:schemeClr val="bg1"/>
                </a:solidFill>
              </a:rPr>
              <a:t>1: </a:t>
            </a:r>
            <a:endParaRPr lang="nl-NL" dirty="0" smtClean="0">
              <a:solidFill>
                <a:schemeClr val="bg1"/>
              </a:solidFill>
            </a:endParaRPr>
          </a:p>
          <a:p>
            <a:pPr algn="l"/>
            <a:r>
              <a:rPr lang="nl-NL" dirty="0" smtClean="0">
                <a:solidFill>
                  <a:schemeClr val="bg1"/>
                </a:solidFill>
              </a:rPr>
              <a:t>De </a:t>
            </a:r>
            <a:r>
              <a:rPr lang="nl-NL" dirty="0">
                <a:solidFill>
                  <a:schemeClr val="bg1"/>
                </a:solidFill>
              </a:rPr>
              <a:t>maatschappij is ons laboratorium, niet alleen de spreekkamer. </a:t>
            </a:r>
            <a:endParaRPr lang="nl-NL" dirty="0" smtClean="0">
              <a:solidFill>
                <a:schemeClr val="bg1"/>
              </a:solidFill>
            </a:endParaRPr>
          </a:p>
          <a:p>
            <a:pPr algn="l"/>
            <a:endParaRPr lang="nl-NL" dirty="0" smtClean="0">
              <a:solidFill>
                <a:schemeClr val="bg1"/>
              </a:solidFill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7276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 flipV="1">
            <a:off x="685800" y="2060848"/>
            <a:ext cx="7772400" cy="69577"/>
          </a:xfrm>
        </p:spPr>
        <p:txBody>
          <a:bodyPr>
            <a:normAutofit fontScale="90000"/>
          </a:bodyPr>
          <a:lstStyle/>
          <a:p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32656"/>
            <a:ext cx="6400800" cy="5306144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nl-NL" sz="11200" dirty="0" smtClean="0">
                <a:solidFill>
                  <a:schemeClr val="bg1"/>
                </a:solidFill>
              </a:rPr>
              <a:t>• Zoek </a:t>
            </a:r>
            <a:r>
              <a:rPr lang="nl-NL" sz="11200" dirty="0">
                <a:solidFill>
                  <a:schemeClr val="bg1"/>
                </a:solidFill>
              </a:rPr>
              <a:t>iemand op die je niet (goed) kent. </a:t>
            </a:r>
            <a:r>
              <a:rPr lang="nl-NL" sz="11200" dirty="0" smtClean="0">
                <a:solidFill>
                  <a:schemeClr val="bg1"/>
                </a:solidFill>
              </a:rPr>
              <a:t> </a:t>
            </a:r>
            <a:br>
              <a:rPr lang="nl-NL" sz="11200" dirty="0" smtClean="0">
                <a:solidFill>
                  <a:schemeClr val="bg1"/>
                </a:solidFill>
              </a:rPr>
            </a:br>
            <a:r>
              <a:rPr lang="nl-NL" sz="11200" dirty="0" smtClean="0">
                <a:solidFill>
                  <a:schemeClr val="bg1"/>
                </a:solidFill>
              </a:rPr>
              <a:t>   Stel </a:t>
            </a:r>
            <a:r>
              <a:rPr lang="nl-NL" sz="11200" dirty="0">
                <a:solidFill>
                  <a:schemeClr val="bg1"/>
                </a:solidFill>
              </a:rPr>
              <a:t>jezelf voor. </a:t>
            </a:r>
            <a:r>
              <a:rPr lang="nl-NL" sz="11200" dirty="0" smtClean="0">
                <a:solidFill>
                  <a:schemeClr val="bg1"/>
                </a:solidFill>
              </a:rPr>
              <a:t/>
            </a:r>
            <a:br>
              <a:rPr lang="nl-NL" sz="11200" dirty="0" smtClean="0">
                <a:solidFill>
                  <a:schemeClr val="bg1"/>
                </a:solidFill>
              </a:rPr>
            </a:br>
            <a:endParaRPr lang="nl-NL" sz="11200" dirty="0">
              <a:solidFill>
                <a:schemeClr val="bg1"/>
              </a:solidFill>
            </a:endParaRPr>
          </a:p>
          <a:p>
            <a:pPr algn="l"/>
            <a:r>
              <a:rPr lang="nl-NL" sz="11200" dirty="0" smtClean="0">
                <a:solidFill>
                  <a:schemeClr val="bg1"/>
                </a:solidFill>
              </a:rPr>
              <a:t>• Vraag </a:t>
            </a:r>
            <a:r>
              <a:rPr lang="nl-NL" sz="11200" dirty="0">
                <a:solidFill>
                  <a:schemeClr val="bg1"/>
                </a:solidFill>
              </a:rPr>
              <a:t>de ander om zijn/haar zin voor te </a:t>
            </a:r>
            <a:r>
              <a:rPr lang="nl-NL" sz="11200" dirty="0" smtClean="0">
                <a:solidFill>
                  <a:schemeClr val="bg1"/>
                </a:solidFill>
              </a:rPr>
              <a:t/>
            </a:r>
            <a:br>
              <a:rPr lang="nl-NL" sz="11200" dirty="0" smtClean="0">
                <a:solidFill>
                  <a:schemeClr val="bg1"/>
                </a:solidFill>
              </a:rPr>
            </a:br>
            <a:r>
              <a:rPr lang="nl-NL" sz="11200" dirty="0" smtClean="0">
                <a:solidFill>
                  <a:schemeClr val="bg1"/>
                </a:solidFill>
              </a:rPr>
              <a:t>   lezen.</a:t>
            </a:r>
            <a:br>
              <a:rPr lang="nl-NL" sz="11200" dirty="0" smtClean="0">
                <a:solidFill>
                  <a:schemeClr val="bg1"/>
                </a:solidFill>
              </a:rPr>
            </a:br>
            <a:endParaRPr lang="nl-NL" sz="11200" dirty="0">
              <a:solidFill>
                <a:schemeClr val="bg1"/>
              </a:solidFill>
            </a:endParaRPr>
          </a:p>
          <a:p>
            <a:pPr algn="l"/>
            <a:r>
              <a:rPr lang="nl-NL" sz="11200" dirty="0" smtClean="0">
                <a:solidFill>
                  <a:schemeClr val="bg1"/>
                </a:solidFill>
              </a:rPr>
              <a:t>• Bevraag </a:t>
            </a:r>
            <a:r>
              <a:rPr lang="nl-NL" sz="11200" dirty="0">
                <a:solidFill>
                  <a:schemeClr val="bg1"/>
                </a:solidFill>
              </a:rPr>
              <a:t>de ander Socratisch:</a:t>
            </a:r>
          </a:p>
          <a:p>
            <a:pPr algn="l"/>
            <a:r>
              <a:rPr lang="nl-NL" sz="11200" dirty="0" smtClean="0">
                <a:solidFill>
                  <a:schemeClr val="bg1"/>
                </a:solidFill>
              </a:rPr>
              <a:t>	Basisvraag</a:t>
            </a:r>
            <a:r>
              <a:rPr lang="nl-NL" sz="11200" dirty="0">
                <a:solidFill>
                  <a:schemeClr val="bg1"/>
                </a:solidFill>
              </a:rPr>
              <a:t>: Hoezo</a:t>
            </a:r>
            <a:r>
              <a:rPr lang="nl-NL" sz="11200" dirty="0" smtClean="0">
                <a:solidFill>
                  <a:schemeClr val="bg1"/>
                </a:solidFill>
              </a:rPr>
              <a:t>?</a:t>
            </a:r>
          </a:p>
          <a:p>
            <a:pPr algn="l"/>
            <a:endParaRPr lang="nl-NL" sz="11200" dirty="0">
              <a:solidFill>
                <a:schemeClr val="bg1"/>
              </a:solidFill>
            </a:endParaRPr>
          </a:p>
          <a:p>
            <a:pPr algn="l"/>
            <a:r>
              <a:rPr lang="nl-NL" sz="11200" dirty="0" smtClean="0">
                <a:solidFill>
                  <a:schemeClr val="bg1"/>
                </a:solidFill>
              </a:rPr>
              <a:t>	Deelvragen</a:t>
            </a:r>
            <a:r>
              <a:rPr lang="nl-NL" sz="11200" dirty="0">
                <a:solidFill>
                  <a:schemeClr val="bg1"/>
                </a:solidFill>
              </a:rPr>
              <a:t>:</a:t>
            </a:r>
          </a:p>
          <a:p>
            <a:pPr algn="l"/>
            <a:r>
              <a:rPr lang="nl-NL" sz="11200" dirty="0" smtClean="0">
                <a:solidFill>
                  <a:schemeClr val="bg1"/>
                </a:solidFill>
              </a:rPr>
              <a:t>	a. Naar </a:t>
            </a:r>
            <a:r>
              <a:rPr lang="nl-NL" sz="11200" dirty="0">
                <a:solidFill>
                  <a:schemeClr val="bg1"/>
                </a:solidFill>
              </a:rPr>
              <a:t>betekenis: wat bedoel je </a:t>
            </a:r>
            <a:r>
              <a:rPr lang="nl-NL" sz="11200" dirty="0" smtClean="0">
                <a:solidFill>
                  <a:schemeClr val="bg1"/>
                </a:solidFill>
              </a:rPr>
              <a:t>	precies </a:t>
            </a:r>
            <a:r>
              <a:rPr lang="nl-NL" sz="11200" dirty="0">
                <a:solidFill>
                  <a:schemeClr val="bg1"/>
                </a:solidFill>
              </a:rPr>
              <a:t>met …..? (Hè?)</a:t>
            </a:r>
          </a:p>
          <a:p>
            <a:pPr algn="l"/>
            <a:r>
              <a:rPr lang="nl-NL" sz="11200" dirty="0" smtClean="0">
                <a:solidFill>
                  <a:schemeClr val="bg1"/>
                </a:solidFill>
              </a:rPr>
              <a:t>	b. Naar </a:t>
            </a:r>
            <a:r>
              <a:rPr lang="nl-NL" sz="11200" dirty="0">
                <a:solidFill>
                  <a:schemeClr val="bg1"/>
                </a:solidFill>
              </a:rPr>
              <a:t>de geldigheid: waarom vind </a:t>
            </a:r>
            <a:r>
              <a:rPr lang="nl-NL" sz="11200" dirty="0" smtClean="0">
                <a:solidFill>
                  <a:schemeClr val="bg1"/>
                </a:solidFill>
              </a:rPr>
              <a:t>	je </a:t>
            </a:r>
            <a:r>
              <a:rPr lang="nl-NL" sz="11200" dirty="0">
                <a:solidFill>
                  <a:schemeClr val="bg1"/>
                </a:solidFill>
              </a:rPr>
              <a:t>dat? Klopt dat wel? (Huh</a:t>
            </a:r>
            <a:r>
              <a:rPr lang="nl-NL" sz="11200" dirty="0" smtClean="0">
                <a:solidFill>
                  <a:schemeClr val="bg1"/>
                </a:solidFill>
              </a:rPr>
              <a:t>?)</a:t>
            </a:r>
            <a:br>
              <a:rPr lang="nl-NL" sz="11200" dirty="0" smtClean="0">
                <a:solidFill>
                  <a:schemeClr val="bg1"/>
                </a:solidFill>
              </a:rPr>
            </a:br>
            <a:endParaRPr lang="nl-NL" sz="11200" dirty="0">
              <a:solidFill>
                <a:schemeClr val="bg1"/>
              </a:solidFill>
            </a:endParaRPr>
          </a:p>
          <a:p>
            <a:pPr algn="l"/>
            <a:r>
              <a:rPr lang="nl-NL" sz="11200" dirty="0" smtClean="0">
                <a:solidFill>
                  <a:schemeClr val="bg1"/>
                </a:solidFill>
              </a:rPr>
              <a:t>• Draai </a:t>
            </a:r>
            <a:r>
              <a:rPr lang="nl-NL" sz="11200" dirty="0">
                <a:solidFill>
                  <a:schemeClr val="bg1"/>
                </a:solidFill>
              </a:rPr>
              <a:t>de rollen om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34074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45719"/>
          </a:xfrm>
        </p:spPr>
        <p:txBody>
          <a:bodyPr>
            <a:normAutofit fontScale="90000"/>
          </a:bodyPr>
          <a:lstStyle/>
          <a:p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1052736"/>
            <a:ext cx="6400800" cy="4586064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Stelling 2: </a:t>
            </a:r>
            <a:endParaRPr lang="nl-NL" dirty="0" smtClean="0">
              <a:solidFill>
                <a:schemeClr val="bg1"/>
              </a:solidFill>
            </a:endParaRPr>
          </a:p>
          <a:p>
            <a:endParaRPr lang="nl-NL" dirty="0" smtClean="0">
              <a:solidFill>
                <a:schemeClr val="bg1"/>
              </a:solidFill>
            </a:endParaRPr>
          </a:p>
          <a:p>
            <a:r>
              <a:rPr lang="nl-NL" dirty="0" smtClean="0">
                <a:solidFill>
                  <a:schemeClr val="bg1"/>
                </a:solidFill>
              </a:rPr>
              <a:t>De </a:t>
            </a:r>
            <a:r>
              <a:rPr lang="nl-NL" dirty="0">
                <a:solidFill>
                  <a:schemeClr val="bg1"/>
                </a:solidFill>
              </a:rPr>
              <a:t>jeugdverpleegkundige moet de huidige werkzaamheden van de jeugdarts voor het grootste gedeelte over gaan nemen.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556576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45719"/>
          </a:xfrm>
        </p:spPr>
        <p:txBody>
          <a:bodyPr>
            <a:normAutofit fontScale="90000"/>
          </a:bodyPr>
          <a:lstStyle/>
          <a:p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836712"/>
            <a:ext cx="6400800" cy="4968552"/>
          </a:xfrm>
        </p:spPr>
        <p:txBody>
          <a:bodyPr>
            <a:normAutofit fontScale="25000" lnSpcReduction="20000"/>
          </a:bodyPr>
          <a:lstStyle/>
          <a:p>
            <a:pPr algn="l"/>
            <a:endParaRPr lang="nl-NL" sz="12800" dirty="0">
              <a:solidFill>
                <a:schemeClr val="bg1"/>
              </a:solidFill>
            </a:endParaRPr>
          </a:p>
          <a:p>
            <a:pPr algn="l"/>
            <a:r>
              <a:rPr lang="nl-NL" sz="12800" b="1" dirty="0" smtClean="0">
                <a:solidFill>
                  <a:schemeClr val="bg1"/>
                </a:solidFill>
              </a:rPr>
              <a:t>* Schrijf </a:t>
            </a:r>
            <a:r>
              <a:rPr lang="nl-NL" sz="12800" b="1" dirty="0">
                <a:solidFill>
                  <a:schemeClr val="bg1"/>
                </a:solidFill>
              </a:rPr>
              <a:t>jouw belangrijkste vraag bij </a:t>
            </a:r>
            <a:r>
              <a:rPr lang="nl-NL" sz="12800" b="1" dirty="0" smtClean="0">
                <a:solidFill>
                  <a:schemeClr val="bg1"/>
                </a:solidFill>
              </a:rPr>
              <a:t/>
            </a:r>
            <a:br>
              <a:rPr lang="nl-NL" sz="12800" b="1" dirty="0" smtClean="0">
                <a:solidFill>
                  <a:schemeClr val="bg1"/>
                </a:solidFill>
              </a:rPr>
            </a:br>
            <a:r>
              <a:rPr lang="nl-NL" sz="12800" b="1" dirty="0" smtClean="0">
                <a:solidFill>
                  <a:schemeClr val="bg1"/>
                </a:solidFill>
              </a:rPr>
              <a:t>   stelling </a:t>
            </a:r>
            <a:r>
              <a:rPr lang="nl-NL" sz="12800" b="1" dirty="0">
                <a:solidFill>
                  <a:schemeClr val="bg1"/>
                </a:solidFill>
              </a:rPr>
              <a:t>2 op (maximaal 7 woorden</a:t>
            </a:r>
            <a:r>
              <a:rPr lang="nl-NL" sz="12800" b="1" dirty="0" smtClean="0">
                <a:solidFill>
                  <a:schemeClr val="bg1"/>
                </a:solidFill>
              </a:rPr>
              <a:t>)</a:t>
            </a:r>
          </a:p>
          <a:p>
            <a:pPr algn="l"/>
            <a:endParaRPr lang="nl-NL" sz="12800" dirty="0" smtClean="0">
              <a:solidFill>
                <a:schemeClr val="bg1"/>
              </a:solidFill>
            </a:endParaRPr>
          </a:p>
          <a:p>
            <a:pPr algn="l"/>
            <a:endParaRPr lang="nl-NL" sz="12800" dirty="0" smtClean="0">
              <a:solidFill>
                <a:schemeClr val="bg1"/>
              </a:solidFill>
            </a:endParaRPr>
          </a:p>
          <a:p>
            <a:pPr algn="l"/>
            <a:endParaRPr lang="nl-NL" sz="12800" dirty="0">
              <a:solidFill>
                <a:schemeClr val="bg1"/>
              </a:solidFill>
            </a:endParaRPr>
          </a:p>
          <a:p>
            <a:pPr algn="l"/>
            <a:r>
              <a:rPr lang="nl-NL" sz="12800" dirty="0" smtClean="0">
                <a:solidFill>
                  <a:schemeClr val="bg1"/>
                </a:solidFill>
              </a:rPr>
              <a:t>Stelling </a:t>
            </a:r>
            <a:r>
              <a:rPr lang="nl-NL" sz="12800" dirty="0">
                <a:solidFill>
                  <a:schemeClr val="bg1"/>
                </a:solidFill>
              </a:rPr>
              <a:t>2: </a:t>
            </a:r>
            <a:endParaRPr lang="nl-NL" sz="12800" dirty="0" smtClean="0">
              <a:solidFill>
                <a:schemeClr val="bg1"/>
              </a:solidFill>
            </a:endParaRPr>
          </a:p>
          <a:p>
            <a:pPr algn="l"/>
            <a:r>
              <a:rPr lang="nl-NL" sz="12800" dirty="0" smtClean="0">
                <a:solidFill>
                  <a:schemeClr val="bg1"/>
                </a:solidFill>
              </a:rPr>
              <a:t>De </a:t>
            </a:r>
            <a:r>
              <a:rPr lang="nl-NL" sz="12800" dirty="0">
                <a:solidFill>
                  <a:schemeClr val="bg1"/>
                </a:solidFill>
              </a:rPr>
              <a:t>jeugdverpleegkundige moet de huidige werkzaamheden van de jeugdarts voor het grootste gedeelte over gaan nemen. </a:t>
            </a:r>
          </a:p>
          <a:p>
            <a:pPr marL="1143000" indent="-1143000" algn="l">
              <a:buFont typeface="Arial" panose="020B0604020202020204" pitchFamily="34" charset="0"/>
              <a:buChar char="•"/>
            </a:pPr>
            <a:endParaRPr lang="nl-NL" sz="12800" dirty="0">
              <a:solidFill>
                <a:schemeClr val="bg1"/>
              </a:solidFill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67909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 flipV="1">
            <a:off x="685800" y="2060848"/>
            <a:ext cx="7772400" cy="69577"/>
          </a:xfrm>
        </p:spPr>
        <p:txBody>
          <a:bodyPr>
            <a:normAutofit fontScale="90000"/>
          </a:bodyPr>
          <a:lstStyle/>
          <a:p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908720"/>
            <a:ext cx="6400800" cy="473008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nl-NL" dirty="0" smtClean="0">
                <a:solidFill>
                  <a:schemeClr val="bg1"/>
                </a:solidFill>
              </a:rPr>
              <a:t>•</a:t>
            </a:r>
            <a:r>
              <a:rPr lang="nl-NL" dirty="0" smtClean="0"/>
              <a:t> </a:t>
            </a:r>
            <a:r>
              <a:rPr lang="nl-NL" dirty="0" smtClean="0">
                <a:solidFill>
                  <a:schemeClr val="bg1"/>
                </a:solidFill>
              </a:rPr>
              <a:t>Zoek </a:t>
            </a:r>
            <a:r>
              <a:rPr lang="nl-NL" dirty="0">
                <a:solidFill>
                  <a:schemeClr val="bg1"/>
                </a:solidFill>
              </a:rPr>
              <a:t>(opnieuw) iemand op die je </a:t>
            </a:r>
            <a:r>
              <a:rPr lang="nl-NL" dirty="0" smtClean="0">
                <a:solidFill>
                  <a:schemeClr val="bg1"/>
                </a:solidFill>
              </a:rPr>
              <a:t/>
            </a:r>
            <a:br>
              <a:rPr lang="nl-NL" dirty="0" smtClean="0">
                <a:solidFill>
                  <a:schemeClr val="bg1"/>
                </a:solidFill>
              </a:rPr>
            </a:br>
            <a:r>
              <a:rPr lang="nl-NL" dirty="0" smtClean="0">
                <a:solidFill>
                  <a:schemeClr val="bg1"/>
                </a:solidFill>
              </a:rPr>
              <a:t>   niet </a:t>
            </a:r>
            <a:r>
              <a:rPr lang="nl-NL" dirty="0">
                <a:solidFill>
                  <a:schemeClr val="bg1"/>
                </a:solidFill>
              </a:rPr>
              <a:t>(goed) kent. Stel jezelf voor.</a:t>
            </a:r>
          </a:p>
          <a:p>
            <a:pPr algn="l"/>
            <a:r>
              <a:rPr lang="nl-NL" dirty="0" smtClean="0">
                <a:solidFill>
                  <a:schemeClr val="bg1"/>
                </a:solidFill>
              </a:rPr>
              <a:t/>
            </a:r>
            <a:br>
              <a:rPr lang="nl-NL" dirty="0" smtClean="0">
                <a:solidFill>
                  <a:schemeClr val="bg1"/>
                </a:solidFill>
              </a:rPr>
            </a:br>
            <a:r>
              <a:rPr lang="nl-NL" dirty="0" smtClean="0">
                <a:solidFill>
                  <a:schemeClr val="bg1"/>
                </a:solidFill>
              </a:rPr>
              <a:t>• Lees </a:t>
            </a:r>
            <a:r>
              <a:rPr lang="nl-NL" dirty="0">
                <a:solidFill>
                  <a:schemeClr val="bg1"/>
                </a:solidFill>
              </a:rPr>
              <a:t>je vraag voor aan de ander.</a:t>
            </a:r>
          </a:p>
          <a:p>
            <a:pPr algn="l"/>
            <a:r>
              <a:rPr lang="nl-NL" dirty="0" smtClean="0">
                <a:solidFill>
                  <a:schemeClr val="bg1"/>
                </a:solidFill>
              </a:rPr>
              <a:t/>
            </a:r>
            <a:br>
              <a:rPr lang="nl-NL" dirty="0" smtClean="0">
                <a:solidFill>
                  <a:schemeClr val="bg1"/>
                </a:solidFill>
              </a:rPr>
            </a:br>
            <a:r>
              <a:rPr lang="nl-NL" dirty="0" smtClean="0">
                <a:solidFill>
                  <a:schemeClr val="bg1"/>
                </a:solidFill>
              </a:rPr>
              <a:t>• De </a:t>
            </a:r>
            <a:r>
              <a:rPr lang="nl-NL" dirty="0">
                <a:solidFill>
                  <a:schemeClr val="bg1"/>
                </a:solidFill>
              </a:rPr>
              <a:t>ander geeft zijn/haar antwoord.</a:t>
            </a:r>
          </a:p>
          <a:p>
            <a:pPr algn="l"/>
            <a:r>
              <a:rPr lang="nl-NL" dirty="0" smtClean="0">
                <a:solidFill>
                  <a:schemeClr val="bg1"/>
                </a:solidFill>
              </a:rPr>
              <a:t/>
            </a:r>
            <a:br>
              <a:rPr lang="nl-NL" dirty="0" smtClean="0">
                <a:solidFill>
                  <a:schemeClr val="bg1"/>
                </a:solidFill>
              </a:rPr>
            </a:br>
            <a:r>
              <a:rPr lang="nl-NL" dirty="0" smtClean="0">
                <a:solidFill>
                  <a:schemeClr val="bg1"/>
                </a:solidFill>
              </a:rPr>
              <a:t>• Bevraag </a:t>
            </a:r>
            <a:r>
              <a:rPr lang="nl-NL" dirty="0">
                <a:solidFill>
                  <a:schemeClr val="bg1"/>
                </a:solidFill>
              </a:rPr>
              <a:t>de ander over dit </a:t>
            </a:r>
            <a:r>
              <a:rPr lang="nl-NL" dirty="0" smtClean="0">
                <a:solidFill>
                  <a:schemeClr val="bg1"/>
                </a:solidFill>
              </a:rPr>
              <a:t/>
            </a:r>
            <a:br>
              <a:rPr lang="nl-NL" dirty="0" smtClean="0">
                <a:solidFill>
                  <a:schemeClr val="bg1"/>
                </a:solidFill>
              </a:rPr>
            </a:br>
            <a:r>
              <a:rPr lang="nl-NL" dirty="0" smtClean="0">
                <a:solidFill>
                  <a:schemeClr val="bg1"/>
                </a:solidFill>
              </a:rPr>
              <a:t>   antwoord</a:t>
            </a:r>
            <a:r>
              <a:rPr lang="nl-NL" dirty="0">
                <a:solidFill>
                  <a:schemeClr val="bg1"/>
                </a:solidFill>
              </a:rPr>
              <a:t>.</a:t>
            </a:r>
          </a:p>
          <a:p>
            <a:pPr algn="l"/>
            <a:r>
              <a:rPr lang="nl-NL" dirty="0" smtClean="0">
                <a:solidFill>
                  <a:schemeClr val="bg1"/>
                </a:solidFill>
              </a:rPr>
              <a:t/>
            </a:r>
            <a:br>
              <a:rPr lang="nl-NL" dirty="0" smtClean="0">
                <a:solidFill>
                  <a:schemeClr val="bg1"/>
                </a:solidFill>
              </a:rPr>
            </a:br>
            <a:r>
              <a:rPr lang="nl-NL" dirty="0" smtClean="0">
                <a:solidFill>
                  <a:schemeClr val="bg1"/>
                </a:solidFill>
              </a:rPr>
              <a:t>• Draai </a:t>
            </a:r>
            <a:r>
              <a:rPr lang="nl-NL" dirty="0">
                <a:solidFill>
                  <a:schemeClr val="bg1"/>
                </a:solidFill>
              </a:rPr>
              <a:t>de rollen om</a:t>
            </a:r>
            <a:r>
              <a:rPr lang="nl-NL" dirty="0"/>
              <a:t>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65718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45719"/>
          </a:xfrm>
        </p:spPr>
        <p:txBody>
          <a:bodyPr>
            <a:normAutofit fontScale="90000"/>
          </a:bodyPr>
          <a:lstStyle/>
          <a:p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1700808"/>
            <a:ext cx="6400800" cy="3937992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Stelling 3: </a:t>
            </a:r>
            <a:r>
              <a:rPr lang="nl-NL" dirty="0" smtClean="0">
                <a:solidFill>
                  <a:schemeClr val="bg1"/>
                </a:solidFill>
              </a:rPr>
              <a:t/>
            </a:r>
            <a:br>
              <a:rPr lang="nl-NL" dirty="0" smtClean="0">
                <a:solidFill>
                  <a:schemeClr val="bg1"/>
                </a:solidFill>
              </a:rPr>
            </a:br>
            <a:endParaRPr lang="nl-NL" dirty="0" smtClean="0">
              <a:solidFill>
                <a:schemeClr val="bg1"/>
              </a:solidFill>
            </a:endParaRPr>
          </a:p>
          <a:p>
            <a:r>
              <a:rPr lang="nl-NL" dirty="0" smtClean="0">
                <a:solidFill>
                  <a:schemeClr val="bg1"/>
                </a:solidFill>
              </a:rPr>
              <a:t>De </a:t>
            </a:r>
            <a:r>
              <a:rPr lang="nl-NL" dirty="0">
                <a:solidFill>
                  <a:schemeClr val="bg1"/>
                </a:solidFill>
              </a:rPr>
              <a:t>werkgever moet meer ruimte bij de gemeenten bepleiten voor de positie van de jeugdarts in het maatschappelijk veld.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225931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87</Words>
  <Application>Microsoft Office PowerPoint</Application>
  <PresentationFormat>Diavoorstelling (4:3)</PresentationFormat>
  <Paragraphs>46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Office-thema</vt:lpstr>
      <vt:lpstr>Refereeravond Jeugdgezondheidzorg 10 april 2018 </vt:lpstr>
      <vt:lpstr>Debat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TWC Automatiseringsdiensten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Symposium ‘Levenskunst op leeftijd’</dc:title>
  <dc:creator>Brunhilde Legeland</dc:creator>
  <cp:lastModifiedBy>Brunhilde Legeland</cp:lastModifiedBy>
  <cp:revision>18</cp:revision>
  <dcterms:created xsi:type="dcterms:W3CDTF">2016-09-16T08:48:19Z</dcterms:created>
  <dcterms:modified xsi:type="dcterms:W3CDTF">2018-04-06T12:49:42Z</dcterms:modified>
</cp:coreProperties>
</file>