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0" r:id="rId3"/>
    <p:sldId id="292" r:id="rId4"/>
    <p:sldId id="293" r:id="rId5"/>
    <p:sldId id="295" r:id="rId6"/>
    <p:sldId id="294" r:id="rId7"/>
    <p:sldId id="297" r:id="rId8"/>
    <p:sldId id="298" r:id="rId9"/>
    <p:sldId id="303" r:id="rId10"/>
    <p:sldId id="305" r:id="rId11"/>
    <p:sldId id="304" r:id="rId12"/>
    <p:sldId id="299" r:id="rId13"/>
    <p:sldId id="315" r:id="rId14"/>
    <p:sldId id="316" r:id="rId15"/>
    <p:sldId id="302" r:id="rId16"/>
    <p:sldId id="308" r:id="rId17"/>
    <p:sldId id="307" r:id="rId18"/>
    <p:sldId id="306" r:id="rId19"/>
    <p:sldId id="309" r:id="rId20"/>
    <p:sldId id="310" r:id="rId21"/>
    <p:sldId id="311" r:id="rId22"/>
    <p:sldId id="313" r:id="rId23"/>
    <p:sldId id="314" r:id="rId24"/>
    <p:sldId id="312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6B0D-8A9E-4723-A272-C3F96665DF27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EC29-05E4-4044-979A-1ED5066A0B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Erik Boers (geen architect of </a:t>
            </a:r>
            <a:r>
              <a:rPr lang="nl-NL" dirty="0" err="1" smtClean="0">
                <a:solidFill>
                  <a:schemeClr val="bg1"/>
                </a:solidFill>
              </a:rPr>
              <a:t>stedebouwkundige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Erik boers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030" name="Picture 6" descr="Afbeeldingsresultaat voor building and dwell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792287" y="670488"/>
            <a:ext cx="5694239" cy="4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Ethics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city</a:t>
            </a:r>
            <a:r>
              <a:rPr lang="nl-NL" dirty="0" smtClean="0">
                <a:solidFill>
                  <a:schemeClr val="bg1"/>
                </a:solidFill>
              </a:rPr>
              <a:t>: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hoe </a:t>
            </a:r>
            <a:r>
              <a:rPr lang="nl-NL" dirty="0">
                <a:solidFill>
                  <a:schemeClr val="bg1"/>
                </a:solidFill>
              </a:rPr>
              <a:t>kan de ‘</a:t>
            </a:r>
            <a:r>
              <a:rPr lang="nl-NL" dirty="0" err="1">
                <a:solidFill>
                  <a:schemeClr val="bg1"/>
                </a:solidFill>
              </a:rPr>
              <a:t>ville</a:t>
            </a:r>
            <a:r>
              <a:rPr lang="nl-NL" dirty="0">
                <a:solidFill>
                  <a:schemeClr val="bg1"/>
                </a:solidFill>
              </a:rPr>
              <a:t>’ (fysieke stad) bijdragen aan een goede ‘cité’ (stadsleven)?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3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Begonnen als leerling ….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4114" name="Picture 18" descr="Afbeeldingsresultaat voor jane jacobs the death and life of great american cities summa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Gesloten versus Open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187625" y="1535113"/>
            <a:ext cx="6840759" cy="639762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Pudong</a:t>
            </a:r>
            <a:r>
              <a:rPr lang="nl-NL" dirty="0" smtClean="0">
                <a:solidFill>
                  <a:schemeClr val="bg1"/>
                </a:solidFill>
              </a:rPr>
              <a:t>, Shanghai &amp; </a:t>
            </a:r>
            <a:r>
              <a:rPr lang="nl-NL" dirty="0" err="1" smtClean="0">
                <a:solidFill>
                  <a:schemeClr val="bg1"/>
                </a:solidFill>
              </a:rPr>
              <a:t>Nerhu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Place</a:t>
            </a:r>
            <a:r>
              <a:rPr lang="nl-NL" dirty="0" smtClean="0">
                <a:solidFill>
                  <a:schemeClr val="bg1"/>
                </a:solidFill>
              </a:rPr>
              <a:t>, Delhi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6" name="Tijdelijke aanduiding voor inhoud 15" descr="Gerelateerde afbeeldin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4729"/>
            <a:ext cx="3383359" cy="192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Tijdelijke aanduiding voor inhoud 16" descr="Gerelateerde afbeeldin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74110"/>
            <a:ext cx="2902604" cy="205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Gesloten: </a:t>
            </a:r>
            <a:r>
              <a:rPr lang="nl-NL" dirty="0" err="1" smtClean="0">
                <a:solidFill>
                  <a:schemeClr val="bg1"/>
                </a:solidFill>
              </a:rPr>
              <a:t>Pudong</a:t>
            </a:r>
            <a:r>
              <a:rPr lang="nl-NL" dirty="0" smtClean="0">
                <a:solidFill>
                  <a:schemeClr val="bg1"/>
                </a:solidFill>
              </a:rPr>
              <a:t>, Shanghai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524644" y="1545131"/>
            <a:ext cx="8229600" cy="4525963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endParaRPr lang="nl-NL" dirty="0"/>
          </a:p>
          <a:p>
            <a:pPr lvl="0" algn="l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2303463" y="1535113"/>
            <a:ext cx="6840537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7" name="Tijdelijke aanduiding voor inhoud 16" descr="Gerelateerde afbeeldin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184576" cy="3812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4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Open: </a:t>
            </a:r>
            <a:r>
              <a:rPr lang="nl-NL" dirty="0" err="1" smtClean="0">
                <a:solidFill>
                  <a:schemeClr val="bg1"/>
                </a:solidFill>
              </a:rPr>
              <a:t>Nehru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Place</a:t>
            </a:r>
            <a:r>
              <a:rPr lang="nl-NL" dirty="0" smtClean="0">
                <a:solidFill>
                  <a:schemeClr val="bg1"/>
                </a:solidFill>
              </a:rPr>
              <a:t>, Delhi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524644" y="1545131"/>
            <a:ext cx="8229600" cy="4525963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endParaRPr lang="nl-NL" dirty="0"/>
          </a:p>
          <a:p>
            <a:pPr lvl="0" algn="l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2303463" y="1535113"/>
            <a:ext cx="6840537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1" name="Tijdelijke aanduiding voor inhoud 15" descr="Gerelateerde afbeeldi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5113"/>
            <a:ext cx="5544616" cy="354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Building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dwelling</a:t>
            </a:r>
            <a:r>
              <a:rPr lang="nl-NL" dirty="0" smtClean="0">
                <a:solidFill>
                  <a:schemeClr val="bg1"/>
                </a:solidFill>
              </a:rPr>
              <a:t>: ‘klapstoelmomentje’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afbeelding 11" descr="Afbeeldingsresultaat voor klapstoel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709161" y="661983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4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Immanuel Kant (Verlichting)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l-NL" sz="2000" dirty="0" smtClean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Wat betekent het om in een stad te wonen?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“</a:t>
            </a:r>
            <a:r>
              <a:rPr lang="nl-NL" sz="2000" dirty="0" err="1" smtClean="0">
                <a:solidFill>
                  <a:schemeClr val="bg1"/>
                </a:solidFill>
              </a:rPr>
              <a:t>Stadtluft</a:t>
            </a:r>
            <a:r>
              <a:rPr lang="nl-NL" sz="2000" dirty="0" smtClean="0">
                <a:solidFill>
                  <a:schemeClr val="bg1"/>
                </a:solidFill>
              </a:rPr>
              <a:t> macht </a:t>
            </a:r>
            <a:r>
              <a:rPr lang="nl-NL" sz="2000" dirty="0" err="1" smtClean="0">
                <a:solidFill>
                  <a:schemeClr val="bg1"/>
                </a:solidFill>
              </a:rPr>
              <a:t>frei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nach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Jahr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und</a:t>
            </a:r>
            <a:r>
              <a:rPr lang="nl-NL" sz="2000" dirty="0" smtClean="0">
                <a:solidFill>
                  <a:schemeClr val="bg1"/>
                </a:solidFill>
              </a:rPr>
              <a:t> Tag” (11</a:t>
            </a:r>
            <a:r>
              <a:rPr lang="nl-NL" sz="2000" baseline="30000" dirty="0" smtClean="0">
                <a:solidFill>
                  <a:schemeClr val="bg1"/>
                </a:solidFill>
              </a:rPr>
              <a:t>e</a:t>
            </a:r>
            <a:r>
              <a:rPr lang="nl-NL" sz="2000" dirty="0" smtClean="0">
                <a:solidFill>
                  <a:schemeClr val="bg1"/>
                </a:solidFill>
              </a:rPr>
              <a:t> eeuw)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‘Die </a:t>
            </a:r>
            <a:r>
              <a:rPr lang="nl-NL" sz="2000" dirty="0" err="1">
                <a:solidFill>
                  <a:schemeClr val="bg1"/>
                </a:solidFill>
              </a:rPr>
              <a:t>ungesellige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Geselligkeit</a:t>
            </a:r>
            <a:r>
              <a:rPr lang="nl-NL" sz="2000" dirty="0">
                <a:solidFill>
                  <a:schemeClr val="bg1"/>
                </a:solidFill>
              </a:rPr>
              <a:t> des </a:t>
            </a:r>
            <a:r>
              <a:rPr lang="nl-NL" sz="2000" dirty="0" err="1" smtClean="0">
                <a:solidFill>
                  <a:schemeClr val="bg1"/>
                </a:solidFill>
              </a:rPr>
              <a:t>Menschen</a:t>
            </a:r>
            <a:r>
              <a:rPr lang="nl-NL" sz="2000" dirty="0" smtClean="0">
                <a:solidFill>
                  <a:schemeClr val="bg1"/>
                </a:solidFill>
              </a:rPr>
              <a:t>’ </a:t>
            </a:r>
            <a:r>
              <a:rPr lang="nl-NL" sz="2000" dirty="0">
                <a:solidFill>
                  <a:schemeClr val="bg1"/>
                </a:solidFill>
              </a:rPr>
              <a:t>(</a:t>
            </a:r>
            <a:r>
              <a:rPr lang="nl-NL" sz="2000" dirty="0" err="1">
                <a:solidFill>
                  <a:schemeClr val="bg1"/>
                </a:solidFill>
              </a:rPr>
              <a:t>unsocial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sociability</a:t>
            </a:r>
            <a:r>
              <a:rPr lang="nl-NL" sz="2000" dirty="0" smtClean="0">
                <a:solidFill>
                  <a:schemeClr val="bg1"/>
                </a:solidFill>
              </a:rPr>
              <a:t>)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De mens zoek graag gezelschap, maar ervaart </a:t>
            </a:r>
            <a:r>
              <a:rPr lang="nl-NL" sz="2000" dirty="0" smtClean="0">
                <a:solidFill>
                  <a:schemeClr val="bg1"/>
                </a:solidFill>
              </a:rPr>
              <a:t>de medemens ook als hindernis. 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Ontmoeting en verborgenheid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 descr="http://www.iheartberlin.de/wp-content/uploads/2015/08/Kantstrasse-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31236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Slotzin: </a:t>
            </a:r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dirty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ichness </a:t>
            </a:r>
            <a:r>
              <a:rPr lang="en-GB" dirty="0">
                <a:solidFill>
                  <a:schemeClr val="bg1"/>
                </a:solidFill>
              </a:rPr>
              <a:t>of meaning rather than clarity of meaning” 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Robert </a:t>
            </a:r>
            <a:r>
              <a:rPr lang="en-GB" dirty="0" err="1">
                <a:solidFill>
                  <a:schemeClr val="bg1"/>
                </a:solidFill>
              </a:rPr>
              <a:t>Venturi</a:t>
            </a:r>
            <a:r>
              <a:rPr lang="en-GB" dirty="0">
                <a:solidFill>
                  <a:schemeClr val="bg1"/>
                </a:solidFill>
              </a:rPr>
              <a:t>, 1925 -2018)</a:t>
            </a:r>
            <a:r>
              <a:rPr lang="nl-NL" dirty="0"/>
              <a:t/>
            </a:r>
            <a:br>
              <a:rPr lang="nl-NL" dirty="0"/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3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nl-NL" sz="3600" u="sng" dirty="0" smtClean="0">
                <a:solidFill>
                  <a:schemeClr val="bg1"/>
                </a:solidFill>
              </a:rPr>
              <a:t>Vijf richtlijnen:</a:t>
            </a:r>
          </a:p>
          <a:p>
            <a:pPr marL="400050" lvl="1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  <a:p>
            <a:pPr lvl="2"/>
            <a:r>
              <a:rPr lang="nl-NL" sz="3600" dirty="0" smtClean="0">
                <a:solidFill>
                  <a:schemeClr val="bg1"/>
                </a:solidFill>
              </a:rPr>
              <a:t>Synchroniciteit</a:t>
            </a:r>
          </a:p>
          <a:p>
            <a:pPr lvl="2"/>
            <a:r>
              <a:rPr lang="nl-NL" sz="3600" dirty="0" smtClean="0">
                <a:solidFill>
                  <a:schemeClr val="bg1"/>
                </a:solidFill>
              </a:rPr>
              <a:t>Heldere bakens</a:t>
            </a:r>
          </a:p>
          <a:p>
            <a:pPr lvl="2"/>
            <a:r>
              <a:rPr lang="nl-NL" sz="3600" dirty="0" smtClean="0">
                <a:solidFill>
                  <a:schemeClr val="bg1"/>
                </a:solidFill>
              </a:rPr>
              <a:t>Porositeit</a:t>
            </a:r>
            <a:endParaRPr lang="nl-NL" sz="3600" dirty="0">
              <a:solidFill>
                <a:schemeClr val="bg1"/>
              </a:solidFill>
            </a:endParaRPr>
          </a:p>
          <a:p>
            <a:pPr lvl="2"/>
            <a:r>
              <a:rPr lang="nl-NL" sz="3600" dirty="0" smtClean="0">
                <a:solidFill>
                  <a:schemeClr val="bg1"/>
                </a:solidFill>
              </a:rPr>
              <a:t>Onaf</a:t>
            </a:r>
            <a:endParaRPr lang="nl-NL" sz="3600" dirty="0">
              <a:solidFill>
                <a:schemeClr val="bg1"/>
              </a:solidFill>
            </a:endParaRPr>
          </a:p>
          <a:p>
            <a:pPr lvl="2"/>
            <a:r>
              <a:rPr lang="nl-NL" sz="3600" dirty="0" smtClean="0">
                <a:solidFill>
                  <a:schemeClr val="bg1"/>
                </a:solidFill>
              </a:rPr>
              <a:t>Collage</a:t>
            </a:r>
          </a:p>
          <a:p>
            <a:pPr marL="400050" lvl="1" indent="0">
              <a:buNone/>
            </a:pP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7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1" y="1535113"/>
            <a:ext cx="8229600" cy="639762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Synchroniciteit: tegelijkertijd gebeurt er van alles op het plein, de straat (bazaar versus stadion, Kleine Berg/Kruisstraat  versus Demer)</a:t>
            </a:r>
          </a:p>
          <a:p>
            <a:endParaRPr lang="nl-NL" sz="2800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4" name="Tijdelijke aanduiding voor inhoud 13" descr="Afbeeldingsresultaat voor demer eindhoven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08920"/>
            <a:ext cx="321622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Tijdelijke aanduiding voor inhoud 14" descr="Afbeeldingsresultaat voor kleine berg eindhoven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52839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6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err="1" smtClean="0"/>
              <a:t>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afbeelding 11" descr="U:\OutlookSecureTemp\20180517_145135.jpg"/>
          <p:cNvPicPr>
            <a:picLocks noGrp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r="125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Bakens: duidelijke, monumentale  oriëntatiepunten</a:t>
            </a: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8194" name="Picture 2" descr="Afbeeldingsresultaat voor blob eindhove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6" y="1818970"/>
            <a:ext cx="5986760" cy="39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013955" y="274638"/>
            <a:ext cx="6400800" cy="63373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Poreus: geen waterdichte </a:t>
            </a:r>
            <a:r>
              <a:rPr lang="nl-NL" b="1" dirty="0" smtClean="0">
                <a:solidFill>
                  <a:schemeClr val="bg1"/>
                </a:solidFill>
              </a:rPr>
              <a:t>scheidingen</a:t>
            </a:r>
            <a:r>
              <a:rPr lang="nl-NL" b="1" dirty="0">
                <a:solidFill>
                  <a:schemeClr val="bg1"/>
                </a:solidFill>
              </a:rPr>
              <a:t>, gladde wanden, maar een doorlatend membraam</a:t>
            </a: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inhoud 11" descr="C:\Users\Erik.Boers\AppData\Local\Microsoft\Windows\INetCache\Content.Word\gehlschema[1]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6" y="1844824"/>
            <a:ext cx="5559524" cy="385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Onaf: mensen bepalen zelf de uiteindelijke vorm en functie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inhoud 11" descr="Gerelateerde afbeeldi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8" y="2075945"/>
            <a:ext cx="5756564" cy="357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Collages: elke wijk, elk blok vult functies op eigen manier (5 dorpen)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inhoud 11" descr="Gerelateerde afbeeldi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45" y="1600201"/>
            <a:ext cx="6136959" cy="370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Eindhoven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2" name="Tijdelijke aanduiding voor inhoud 11" descr="Hoogbouw in Eindhoven: Het ambitieuze plan voor het Stationsplein draagt de naam District E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291" y="273050"/>
            <a:ext cx="3955268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lvl="0" algn="l"/>
            <a:r>
              <a:rPr lang="nl-NL" sz="2800" dirty="0" smtClean="0">
                <a:solidFill>
                  <a:schemeClr val="bg1"/>
                </a:solidFill>
              </a:rPr>
              <a:t>De ethiek van de spoorzone:</a:t>
            </a:r>
          </a:p>
          <a:p>
            <a:pPr lvl="0" algn="l"/>
            <a:r>
              <a:rPr lang="nl-NL" sz="2800" dirty="0" smtClean="0">
                <a:solidFill>
                  <a:schemeClr val="bg1"/>
                </a:solidFill>
              </a:rPr>
              <a:t>Welk (stads)leven tekent zich af?</a:t>
            </a:r>
          </a:p>
          <a:p>
            <a:pPr lvl="0" algn="l"/>
            <a:r>
              <a:rPr lang="nl-NL" sz="2800" dirty="0" smtClean="0">
                <a:solidFill>
                  <a:schemeClr val="bg1"/>
                </a:solidFill>
              </a:rPr>
              <a:t>Tekenen wij daarvoor?</a:t>
            </a:r>
          </a:p>
          <a:p>
            <a:pPr lvl="0" algn="l"/>
            <a:r>
              <a:rPr lang="nl-NL" sz="2800" dirty="0" smtClean="0">
                <a:solidFill>
                  <a:schemeClr val="bg1"/>
                </a:solidFill>
              </a:rPr>
              <a:t>Hoe kleuren wij het in?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Nicolaas Beetsstraat 11 (boven 9, onder 11a)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afbeelding 11" descr="C:\Users\Erik.Boers\AppData\Local\Microsoft\Windows\INetCache\Content.Word\20181103_151759.jpg"/>
          <p:cNvPicPr>
            <a:picLocks noGrp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2483"/>
          <a:stretch>
            <a:fillRect/>
          </a:stretch>
        </p:blipFill>
        <p:spPr bwMode="auto">
          <a:xfrm rot="5400000">
            <a:off x="1906129" y="1054312"/>
            <a:ext cx="389158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9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Wonen en werken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afbeelding 11" descr="C:\Users\Erik.Boers\AppData\Local\Microsoft\Windows\INetCache\Content.Word\20181104_135550.jpg"/>
          <p:cNvPicPr>
            <a:picLocks noGrp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>
            <a:fillRect/>
          </a:stretch>
        </p:blipFill>
        <p:spPr bwMode="auto">
          <a:xfrm rot="5400000">
            <a:off x="2223336" y="1227502"/>
            <a:ext cx="4127936" cy="272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Middelbare School; Studie Wijsbegeerte; Filosofie van management en organisatie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12" name="Tijdelijke aanduiding voor afbeelding 11" descr="\\sharedrds01\HNThome$\Erik.Boers\Pictures\EPL.jpg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Richard </a:t>
            </a:r>
            <a:r>
              <a:rPr lang="nl-NL" dirty="0" err="1" smtClean="0">
                <a:solidFill>
                  <a:schemeClr val="bg1"/>
                </a:solidFill>
              </a:rPr>
              <a:t>Sennett</a:t>
            </a:r>
            <a:r>
              <a:rPr lang="nl-NL" dirty="0" smtClean="0">
                <a:solidFill>
                  <a:schemeClr val="bg1"/>
                </a:solidFill>
              </a:rPr>
              <a:t>: socioloog, cultuurfilosoof,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VN adviseur stedelijke planning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2052" name="Picture 4" descr="Afbeeldingsresultaat voor Richard Sennet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 b="162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Serie ‘Homo Faber’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22" name="Tijdelijke aanduiding voor inhoud 21" descr="The Craftsman by Richard Sennett (2008-03-27)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5393"/>
            <a:ext cx="2304256" cy="335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Tijdelijke aanduiding voor inhoud 22" descr="https://images-na.ssl-images-amazon.com/images/I/51-QpHmMkdL._SX327_BO1,204,203,200_.jpg"/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18" y="2235393"/>
            <a:ext cx="2160994" cy="348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Googleplex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pic>
        <p:nvPicPr>
          <p:cNvPr id="27" name="Tijdelijke aanduiding voor afbeelding 26" descr="http://usatsneakhype.files.wordpress.com/2014/03/google-mexico-city-office-1223.jpg?w=620&amp;h=414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53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5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Civilian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Defense</a:t>
            </a:r>
            <a:r>
              <a:rPr lang="nl-NL" dirty="0" smtClean="0">
                <a:solidFill>
                  <a:schemeClr val="bg1"/>
                </a:solidFill>
              </a:rPr>
              <a:t> (Dan Peterman, 2007)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6400800" cy="6337300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  <a:p>
            <a:pPr lvl="0" algn="l"/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5840403"/>
            <a:ext cx="9144000" cy="612931"/>
            <a:chOff x="0" y="5840403"/>
            <a:chExt cx="9144000" cy="612931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5840403"/>
              <a:ext cx="9144000" cy="612931"/>
              <a:chOff x="0" y="5589239"/>
              <a:chExt cx="9144000" cy="864096"/>
            </a:xfrm>
          </p:grpSpPr>
          <p:pic>
            <p:nvPicPr>
              <p:cNvPr id="1026" name="Picture 2" descr="Afbeeldingsresultaat voor werkplaats publieke bezinni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780" y="5589240"/>
                <a:ext cx="4304220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hthoek 5"/>
              <p:cNvSpPr/>
              <p:nvPr/>
            </p:nvSpPr>
            <p:spPr>
              <a:xfrm>
                <a:off x="0" y="5589239"/>
                <a:ext cx="4932040" cy="864096"/>
              </a:xfrm>
              <a:prstGeom prst="rect">
                <a:avLst/>
              </a:prstGeom>
              <a:solidFill>
                <a:srgbClr val="F8AE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8AE3B"/>
                  </a:solidFill>
                </a:endParaRPr>
              </a:p>
            </p:txBody>
          </p:sp>
        </p:grp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44" y="5900921"/>
              <a:ext cx="1008112" cy="491894"/>
            </a:xfrm>
            <a:prstGeom prst="rect">
              <a:avLst/>
            </a:prstGeom>
          </p:spPr>
        </p:pic>
      </p:grpSp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pic>
        <p:nvPicPr>
          <p:cNvPr id="13" name="Afbeelding 12" descr="C:\Users\Erik.Boers\AppData\Local\Microsoft\Windows\INetCache\Content.Word\20181007_1415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536504" cy="309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271</Words>
  <Application>Microsoft Office PowerPoint</Application>
  <PresentationFormat>Diavoorstelling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Office-thema</vt:lpstr>
      <vt:lpstr> Erik Boers (geen architect of stedebouwkundige)</vt:lpstr>
      <vt:lpstr> </vt:lpstr>
      <vt:lpstr>Nicolaas Beetsstraat 11 (boven 9, onder 11a)</vt:lpstr>
      <vt:lpstr>Wonen en werken</vt:lpstr>
      <vt:lpstr>Middelbare School; Studie Wijsbegeerte; Filosofie van management en organisatie</vt:lpstr>
      <vt:lpstr>Richard Sennett: socioloog, cultuurfilosoof, VN adviseur stedelijke planning</vt:lpstr>
      <vt:lpstr>Serie ‘Homo Faber’</vt:lpstr>
      <vt:lpstr>Googleplex</vt:lpstr>
      <vt:lpstr>Civilian Defense (Dan Peterman, 2007)</vt:lpstr>
      <vt:lpstr>Ethics for the city: hoe kan de ‘ville’ (fysieke stad) bijdragen aan een goede ‘cité’ (stadsleven)? </vt:lpstr>
      <vt:lpstr>Begonnen als leerling ….</vt:lpstr>
      <vt:lpstr>Gesloten versus Open</vt:lpstr>
      <vt:lpstr>Gesloten: Pudong, Shanghai </vt:lpstr>
      <vt:lpstr>Open: Nehru Place, Delhi </vt:lpstr>
      <vt:lpstr>Building and dwelling: ‘klapstoelmomentje’</vt:lpstr>
      <vt:lpstr>Immanuel Kant (Verlichting)</vt:lpstr>
      <vt:lpstr>Slotzin: “Richness of meaning rather than clarity of meaning”  (Robert Venturi, 1925 -2018) </vt:lpstr>
      <vt:lpstr>PowerPoint-presentatie</vt:lpstr>
      <vt:lpstr>PowerPoint-presentatie</vt:lpstr>
      <vt:lpstr>PowerPoint-presentatie</vt:lpstr>
      <vt:lpstr>PowerPoint-presentatie</vt:lpstr>
      <vt:lpstr>Onaf: mensen bepalen zelf de uiteindelijke vorm en functie</vt:lpstr>
      <vt:lpstr>Collages: elke wijk, elk blok vult functies op eigen manier (5 dorpen)</vt:lpstr>
      <vt:lpstr>Eindhoven</vt:lpstr>
    </vt:vector>
  </TitlesOfParts>
  <Company>TWC Automatiseringsdiensten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‘Levenskunst op leeftijd’</dc:title>
  <dc:creator>Brunhilde Legeland</dc:creator>
  <cp:lastModifiedBy>Brunhilde Legeland</cp:lastModifiedBy>
  <cp:revision>65</cp:revision>
  <dcterms:created xsi:type="dcterms:W3CDTF">2016-09-16T08:48:19Z</dcterms:created>
  <dcterms:modified xsi:type="dcterms:W3CDTF">2018-11-22T10:31:30Z</dcterms:modified>
</cp:coreProperties>
</file>