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66" r:id="rId3"/>
    <p:sldId id="289" r:id="rId4"/>
    <p:sldId id="267" r:id="rId5"/>
    <p:sldId id="274" r:id="rId6"/>
    <p:sldId id="268" r:id="rId7"/>
    <p:sldId id="293" r:id="rId8"/>
    <p:sldId id="292" r:id="rId9"/>
    <p:sldId id="290" r:id="rId10"/>
    <p:sldId id="269" r:id="rId11"/>
    <p:sldId id="275" r:id="rId12"/>
    <p:sldId id="271" r:id="rId13"/>
    <p:sldId id="291" r:id="rId14"/>
    <p:sldId id="278" r:id="rId15"/>
    <p:sldId id="279" r:id="rId16"/>
    <p:sldId id="294" r:id="rId17"/>
    <p:sldId id="280" r:id="rId18"/>
    <p:sldId id="282"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1"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4-6-2018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4-6-2018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4-6-2018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4-6-2018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4-6-2018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4696B0D-8A9E-4723-A272-C3F96665DF27}" type="datetimeFigureOut">
              <a:rPr lang="nl-NL" smtClean="0"/>
              <a:pPr/>
              <a:t>4-6-2018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4696B0D-8A9E-4723-A272-C3F96665DF27}" type="datetimeFigureOut">
              <a:rPr lang="nl-NL" smtClean="0"/>
              <a:pPr/>
              <a:t>4-6-2018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4696B0D-8A9E-4723-A272-C3F96665DF27}" type="datetimeFigureOut">
              <a:rPr lang="nl-NL" smtClean="0"/>
              <a:pPr/>
              <a:t>4-6-2018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4696B0D-8A9E-4723-A272-C3F96665DF27}" type="datetimeFigureOut">
              <a:rPr lang="nl-NL" smtClean="0"/>
              <a:pPr/>
              <a:t>4-6-2018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4696B0D-8A9E-4723-A272-C3F96665DF27}" type="datetimeFigureOut">
              <a:rPr lang="nl-NL" smtClean="0"/>
              <a:pPr/>
              <a:t>4-6-2018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4696B0D-8A9E-4723-A272-C3F96665DF27}" type="datetimeFigureOut">
              <a:rPr lang="nl-NL" smtClean="0"/>
              <a:pPr/>
              <a:t>4-6-2018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96B0D-8A9E-4723-A272-C3F96665DF27}" type="datetimeFigureOut">
              <a:rPr lang="nl-NL" smtClean="0"/>
              <a:pPr/>
              <a:t>4-6-2018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EC29-05E4-4044-979A-1ED5066A0B89}"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erseus.tufts.edu/hopper/morph?l=o(&amp;la=greek&amp;can=o(0&amp;prior=e)ceta/zonto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erseus.tufts.edu/hopper/morph?l=o(&amp;la=greek&amp;can=o(0&amp;prior=e)ceta/zonto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2856"/>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1700808"/>
            <a:ext cx="6400800" cy="3937992"/>
          </a:xfrm>
        </p:spPr>
        <p:txBody>
          <a:bodyPr/>
          <a:lstStyle/>
          <a:p>
            <a:r>
              <a:rPr lang="nl-NL" sz="3600" b="1" dirty="0" err="1">
                <a:solidFill>
                  <a:schemeClr val="bg1"/>
                </a:solidFill>
              </a:rPr>
              <a:t>Gymnasiumdag</a:t>
            </a:r>
            <a:r>
              <a:rPr lang="nl-NL" sz="3600" b="1" dirty="0">
                <a:solidFill>
                  <a:schemeClr val="bg1"/>
                </a:solidFill>
              </a:rPr>
              <a:t> Van </a:t>
            </a:r>
            <a:r>
              <a:rPr lang="nl-NL" sz="3600" b="1" dirty="0" err="1">
                <a:solidFill>
                  <a:schemeClr val="bg1"/>
                </a:solidFill>
              </a:rPr>
              <a:t>Maerlant</a:t>
            </a:r>
            <a:endParaRPr lang="nl-NL" sz="3600" b="1" dirty="0">
              <a:solidFill>
                <a:schemeClr val="bg1"/>
              </a:solidFill>
            </a:endParaRPr>
          </a:p>
          <a:p>
            <a:endParaRPr lang="nl-NL" b="1" i="1" dirty="0">
              <a:solidFill>
                <a:schemeClr val="bg1"/>
              </a:solidFill>
            </a:endParaRPr>
          </a:p>
          <a:p>
            <a:endParaRPr lang="nl-NL" b="1" i="1" dirty="0">
              <a:solidFill>
                <a:schemeClr val="bg1"/>
              </a:solidFill>
            </a:endParaRPr>
          </a:p>
          <a:p>
            <a:r>
              <a:rPr lang="nl-NL" b="1" dirty="0">
                <a:solidFill>
                  <a:schemeClr val="bg1"/>
                </a:solidFill>
              </a:rPr>
              <a:t>1 juni 2018</a:t>
            </a:r>
            <a:endParaRPr lang="nl-NL" dirty="0">
              <a:solidFill>
                <a:schemeClr val="bg1"/>
              </a:solidFill>
            </a:endParaRPr>
          </a:p>
          <a:p>
            <a:pPr algn="l"/>
            <a:r>
              <a:rPr lang="nl-NL" dirty="0">
                <a:solidFill>
                  <a:schemeClr val="bg1"/>
                </a:solidFill>
              </a:rPr>
              <a:t> </a:t>
            </a:r>
            <a:endParaRPr lang="nl-NL" dirty="0"/>
          </a:p>
        </p:txBody>
      </p:sp>
      <p:pic>
        <p:nvPicPr>
          <p:cNvPr id="1026"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hoek 3"/>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9220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flipV="1">
            <a:off x="685800" y="2060848"/>
            <a:ext cx="7772400" cy="69577"/>
          </a:xfrm>
        </p:spPr>
        <p:txBody>
          <a:bodyPr>
            <a:normAutofit fontScale="90000"/>
          </a:bodyPr>
          <a:lstStyle/>
          <a:p>
            <a:endParaRPr lang="nl-NL"/>
          </a:p>
        </p:txBody>
      </p:sp>
      <p:sp>
        <p:nvSpPr>
          <p:cNvPr id="3" name="Ondertitel 2"/>
          <p:cNvSpPr>
            <a:spLocks noGrp="1"/>
          </p:cNvSpPr>
          <p:nvPr>
            <p:ph type="subTitle" idx="1"/>
          </p:nvPr>
        </p:nvSpPr>
        <p:spPr>
          <a:xfrm>
            <a:off x="1371600" y="908720"/>
            <a:ext cx="6400800" cy="4730080"/>
          </a:xfrm>
        </p:spPr>
        <p:txBody>
          <a:bodyPr>
            <a:normAutofit fontScale="92500" lnSpcReduction="10000"/>
          </a:bodyPr>
          <a:lstStyle/>
          <a:p>
            <a:pPr algn="l"/>
            <a:r>
              <a:rPr lang="nl-NL" b="1" dirty="0">
                <a:solidFill>
                  <a:schemeClr val="bg1"/>
                </a:solidFill>
              </a:rPr>
              <a:t>Hoe werkt een Socratisch Gesprek?</a:t>
            </a:r>
          </a:p>
          <a:p>
            <a:pPr algn="l"/>
            <a:endParaRPr lang="nl-NL" dirty="0">
              <a:solidFill>
                <a:schemeClr val="bg1"/>
              </a:solidFill>
            </a:endParaRPr>
          </a:p>
          <a:p>
            <a:pPr lvl="0" algn="l"/>
            <a:r>
              <a:rPr lang="nl-NL" dirty="0">
                <a:solidFill>
                  <a:schemeClr val="bg1"/>
                </a:solidFill>
              </a:rPr>
              <a:t>* Zelfonderzoek: zelf nadenken, niet achter andere denkers verschuilen. Hoe duid ik de wereld? Eigen denken laten toetsen door anderen.</a:t>
            </a:r>
          </a:p>
          <a:p>
            <a:pPr lvl="0" algn="l"/>
            <a:r>
              <a:rPr lang="nl-NL" dirty="0">
                <a:solidFill>
                  <a:schemeClr val="bg1"/>
                </a:solidFill>
              </a:rPr>
              <a:t>* Op zoek naar onderliggende opvattingen, waarden, beginselen.</a:t>
            </a:r>
          </a:p>
          <a:p>
            <a:pPr algn="l"/>
            <a:r>
              <a:rPr lang="nl-NL" dirty="0">
                <a:solidFill>
                  <a:schemeClr val="bg1"/>
                </a:solidFill>
              </a:rPr>
              <a:t>* Thema, Vraag, Praktijkvoorbeeld, Essentie</a:t>
            </a:r>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5718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1052736"/>
            <a:ext cx="6400800" cy="4586064"/>
          </a:xfrm>
        </p:spPr>
        <p:txBody>
          <a:bodyPr>
            <a:normAutofit fontScale="70000" lnSpcReduction="20000"/>
          </a:bodyPr>
          <a:lstStyle/>
          <a:p>
            <a:pPr algn="l"/>
            <a:r>
              <a:rPr lang="nl-NL" b="1" dirty="0">
                <a:solidFill>
                  <a:schemeClr val="bg1"/>
                </a:solidFill>
              </a:rPr>
              <a:t>Aan de slag:</a:t>
            </a:r>
            <a:br>
              <a:rPr lang="nl-NL" b="1" dirty="0">
                <a:solidFill>
                  <a:schemeClr val="bg1"/>
                </a:solidFill>
              </a:rPr>
            </a:br>
            <a:endParaRPr lang="nl-NL" dirty="0">
              <a:solidFill>
                <a:schemeClr val="bg1"/>
              </a:solidFill>
            </a:endParaRPr>
          </a:p>
          <a:p>
            <a:pPr lvl="0" algn="l"/>
            <a:r>
              <a:rPr lang="nl-NL" dirty="0">
                <a:solidFill>
                  <a:schemeClr val="bg1"/>
                </a:solidFill>
              </a:rPr>
              <a:t>*</a:t>
            </a:r>
            <a:r>
              <a:rPr lang="nl-NL" u="sng" dirty="0">
                <a:solidFill>
                  <a:schemeClr val="bg1"/>
                </a:solidFill>
              </a:rPr>
              <a:t> Thema</a:t>
            </a:r>
            <a:r>
              <a:rPr lang="nl-NL" dirty="0">
                <a:solidFill>
                  <a:schemeClr val="bg1"/>
                </a:solidFill>
              </a:rPr>
              <a:t>: ‘geluk’</a:t>
            </a:r>
          </a:p>
          <a:p>
            <a:pPr lvl="0" algn="l"/>
            <a:r>
              <a:rPr lang="en-GB" dirty="0">
                <a:solidFill>
                  <a:schemeClr val="bg1"/>
                </a:solidFill>
              </a:rPr>
              <a:t>* Lucius </a:t>
            </a:r>
            <a:r>
              <a:rPr lang="en-GB" dirty="0" err="1">
                <a:solidFill>
                  <a:schemeClr val="bg1"/>
                </a:solidFill>
              </a:rPr>
              <a:t>Annaeus</a:t>
            </a:r>
            <a:r>
              <a:rPr lang="en-GB" dirty="0">
                <a:solidFill>
                  <a:schemeClr val="bg1"/>
                </a:solidFill>
              </a:rPr>
              <a:t> Seneca ( 4 v Chr. – 65 n Chr.) </a:t>
            </a:r>
            <a:r>
              <a:rPr lang="nl-NL" dirty="0">
                <a:solidFill>
                  <a:schemeClr val="bg1"/>
                </a:solidFill>
              </a:rPr>
              <a:t>Geboren in Spanje, op 8 jarige leeftijd naar Rome; opgeleid in retorica en wijsbegeerte; carrière als senator; welvarend; leermeester van Nero; zelfmoord op bevel (verdacht van samenzwering tegen Nero)</a:t>
            </a:r>
          </a:p>
          <a:p>
            <a:pPr lvl="0" algn="l"/>
            <a:r>
              <a:rPr lang="nl-NL" dirty="0">
                <a:solidFill>
                  <a:schemeClr val="bg1"/>
                </a:solidFill>
              </a:rPr>
              <a:t>* Stoïcijnse filosofie (Stoa: zuilengalerij): gemoedsrust, leven in overeenstemming met de natuur</a:t>
            </a:r>
          </a:p>
          <a:p>
            <a:pPr algn="l"/>
            <a:r>
              <a:rPr lang="nl-NL" dirty="0">
                <a:solidFill>
                  <a:schemeClr val="bg1"/>
                </a:solidFill>
              </a:rPr>
              <a:t> </a:t>
            </a:r>
          </a:p>
          <a:p>
            <a:pPr lvl="0" algn="l"/>
            <a:r>
              <a:rPr lang="nl-NL" dirty="0">
                <a:solidFill>
                  <a:schemeClr val="bg1"/>
                </a:solidFill>
              </a:rPr>
              <a:t>* Tekst Seneca: De Vita </a:t>
            </a:r>
            <a:r>
              <a:rPr lang="nl-NL" dirty="0" err="1">
                <a:solidFill>
                  <a:schemeClr val="bg1"/>
                </a:solidFill>
              </a:rPr>
              <a:t>Beata</a:t>
            </a:r>
            <a:r>
              <a:rPr lang="nl-NL" dirty="0">
                <a:solidFill>
                  <a:schemeClr val="bg1"/>
                </a:solidFill>
              </a:rPr>
              <a:t> (opening)</a:t>
            </a: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593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algn="l"/>
            <a:endParaRPr lang="en-GB" dirty="0">
              <a:solidFill>
                <a:schemeClr val="bg1"/>
              </a:solidFill>
            </a:endParaRPr>
          </a:p>
          <a:p>
            <a:pPr algn="l"/>
            <a:r>
              <a:rPr lang="en-GB" dirty="0" err="1">
                <a:solidFill>
                  <a:schemeClr val="bg1"/>
                </a:solidFill>
              </a:rPr>
              <a:t>Vivere</a:t>
            </a:r>
            <a:r>
              <a:rPr lang="en-GB" dirty="0">
                <a:solidFill>
                  <a:schemeClr val="bg1"/>
                </a:solidFill>
              </a:rPr>
              <a:t>, </a:t>
            </a:r>
            <a:r>
              <a:rPr lang="en-GB" dirty="0" err="1">
                <a:solidFill>
                  <a:schemeClr val="bg1"/>
                </a:solidFill>
              </a:rPr>
              <a:t>Gallio</a:t>
            </a:r>
            <a:r>
              <a:rPr lang="en-GB" dirty="0">
                <a:solidFill>
                  <a:schemeClr val="bg1"/>
                </a:solidFill>
              </a:rPr>
              <a:t> frater, </a:t>
            </a:r>
            <a:r>
              <a:rPr lang="en-GB" dirty="0" err="1">
                <a:solidFill>
                  <a:schemeClr val="bg1"/>
                </a:solidFill>
              </a:rPr>
              <a:t>omnes</a:t>
            </a:r>
            <a:r>
              <a:rPr lang="en-GB" dirty="0">
                <a:solidFill>
                  <a:schemeClr val="bg1"/>
                </a:solidFill>
              </a:rPr>
              <a:t> </a:t>
            </a:r>
            <a:r>
              <a:rPr lang="en-GB" dirty="0" err="1">
                <a:solidFill>
                  <a:schemeClr val="bg1"/>
                </a:solidFill>
              </a:rPr>
              <a:t>beate</a:t>
            </a:r>
            <a:r>
              <a:rPr lang="en-GB" dirty="0">
                <a:solidFill>
                  <a:schemeClr val="bg1"/>
                </a:solidFill>
              </a:rPr>
              <a:t> </a:t>
            </a:r>
            <a:r>
              <a:rPr lang="en-GB" dirty="0" err="1">
                <a:solidFill>
                  <a:schemeClr val="bg1"/>
                </a:solidFill>
              </a:rPr>
              <a:t>volunt</a:t>
            </a:r>
            <a:r>
              <a:rPr lang="en-GB" dirty="0">
                <a:solidFill>
                  <a:schemeClr val="bg1"/>
                </a:solidFill>
              </a:rPr>
              <a:t>, </a:t>
            </a:r>
            <a:r>
              <a:rPr lang="en-GB" dirty="0" err="1">
                <a:solidFill>
                  <a:schemeClr val="bg1"/>
                </a:solidFill>
              </a:rPr>
              <a:t>sed</a:t>
            </a:r>
            <a:r>
              <a:rPr lang="en-GB" dirty="0">
                <a:solidFill>
                  <a:schemeClr val="bg1"/>
                </a:solidFill>
              </a:rPr>
              <a:t> ad </a:t>
            </a:r>
            <a:r>
              <a:rPr lang="en-GB" dirty="0" err="1">
                <a:solidFill>
                  <a:schemeClr val="bg1"/>
                </a:solidFill>
              </a:rPr>
              <a:t>pervidendum</a:t>
            </a:r>
            <a:r>
              <a:rPr lang="en-GB" dirty="0">
                <a:solidFill>
                  <a:schemeClr val="bg1"/>
                </a:solidFill>
              </a:rPr>
              <a:t> quid sit quod </a:t>
            </a:r>
            <a:r>
              <a:rPr lang="en-GB" dirty="0" err="1">
                <a:solidFill>
                  <a:schemeClr val="bg1"/>
                </a:solidFill>
              </a:rPr>
              <a:t>beatam</a:t>
            </a:r>
            <a:r>
              <a:rPr lang="en-GB" dirty="0">
                <a:solidFill>
                  <a:schemeClr val="bg1"/>
                </a:solidFill>
              </a:rPr>
              <a:t> </a:t>
            </a:r>
            <a:r>
              <a:rPr lang="en-GB" dirty="0" err="1">
                <a:solidFill>
                  <a:schemeClr val="bg1"/>
                </a:solidFill>
              </a:rPr>
              <a:t>vitam</a:t>
            </a:r>
            <a:r>
              <a:rPr lang="en-GB" dirty="0">
                <a:solidFill>
                  <a:schemeClr val="bg1"/>
                </a:solidFill>
              </a:rPr>
              <a:t> </a:t>
            </a:r>
            <a:r>
              <a:rPr lang="en-GB" dirty="0" err="1">
                <a:solidFill>
                  <a:schemeClr val="bg1"/>
                </a:solidFill>
              </a:rPr>
              <a:t>efficiat</a:t>
            </a:r>
            <a:r>
              <a:rPr lang="en-GB" dirty="0">
                <a:solidFill>
                  <a:schemeClr val="bg1"/>
                </a:solidFill>
              </a:rPr>
              <a:t> </a:t>
            </a:r>
            <a:r>
              <a:rPr lang="en-GB" dirty="0" err="1">
                <a:solidFill>
                  <a:schemeClr val="bg1"/>
                </a:solidFill>
              </a:rPr>
              <a:t>caligant</a:t>
            </a:r>
            <a:r>
              <a:rPr lang="en-GB" dirty="0">
                <a:solidFill>
                  <a:schemeClr val="bg1"/>
                </a:solidFill>
              </a:rPr>
              <a:t>; </a:t>
            </a:r>
            <a:r>
              <a:rPr lang="en-GB" dirty="0" err="1">
                <a:solidFill>
                  <a:schemeClr val="bg1"/>
                </a:solidFill>
              </a:rPr>
              <a:t>adeoque</a:t>
            </a:r>
            <a:r>
              <a:rPr lang="en-GB" dirty="0">
                <a:solidFill>
                  <a:schemeClr val="bg1"/>
                </a:solidFill>
              </a:rPr>
              <a:t> non </a:t>
            </a:r>
            <a:r>
              <a:rPr lang="en-GB" dirty="0" err="1">
                <a:solidFill>
                  <a:schemeClr val="bg1"/>
                </a:solidFill>
              </a:rPr>
              <a:t>est</a:t>
            </a:r>
            <a:r>
              <a:rPr lang="en-GB" dirty="0">
                <a:solidFill>
                  <a:schemeClr val="bg1"/>
                </a:solidFill>
              </a:rPr>
              <a:t> facile </a:t>
            </a:r>
            <a:r>
              <a:rPr lang="en-GB" dirty="0" err="1">
                <a:solidFill>
                  <a:schemeClr val="bg1"/>
                </a:solidFill>
              </a:rPr>
              <a:t>consequi</a:t>
            </a:r>
            <a:r>
              <a:rPr lang="en-GB" dirty="0">
                <a:solidFill>
                  <a:schemeClr val="bg1"/>
                </a:solidFill>
              </a:rPr>
              <a:t> </a:t>
            </a:r>
            <a:r>
              <a:rPr lang="en-GB" dirty="0" err="1">
                <a:solidFill>
                  <a:schemeClr val="bg1"/>
                </a:solidFill>
              </a:rPr>
              <a:t>beatam</a:t>
            </a:r>
            <a:r>
              <a:rPr lang="en-GB" dirty="0">
                <a:solidFill>
                  <a:schemeClr val="bg1"/>
                </a:solidFill>
              </a:rPr>
              <a:t> </a:t>
            </a:r>
            <a:r>
              <a:rPr lang="en-GB" dirty="0" err="1">
                <a:solidFill>
                  <a:schemeClr val="bg1"/>
                </a:solidFill>
              </a:rPr>
              <a:t>vitam</a:t>
            </a:r>
            <a:r>
              <a:rPr lang="en-GB" dirty="0">
                <a:solidFill>
                  <a:schemeClr val="bg1"/>
                </a:solidFill>
              </a:rPr>
              <a:t> </a:t>
            </a:r>
            <a:r>
              <a:rPr lang="en-GB" dirty="0" err="1">
                <a:solidFill>
                  <a:schemeClr val="bg1"/>
                </a:solidFill>
              </a:rPr>
              <a:t>ut</a:t>
            </a:r>
            <a:r>
              <a:rPr lang="en-GB" dirty="0">
                <a:solidFill>
                  <a:schemeClr val="bg1"/>
                </a:solidFill>
              </a:rPr>
              <a:t> </a:t>
            </a:r>
            <a:r>
              <a:rPr lang="en-GB" dirty="0" err="1">
                <a:solidFill>
                  <a:schemeClr val="bg1"/>
                </a:solidFill>
              </a:rPr>
              <a:t>eo</a:t>
            </a:r>
            <a:r>
              <a:rPr lang="en-GB" dirty="0">
                <a:solidFill>
                  <a:schemeClr val="bg1"/>
                </a:solidFill>
              </a:rPr>
              <a:t> </a:t>
            </a:r>
            <a:r>
              <a:rPr lang="en-GB" dirty="0" err="1">
                <a:solidFill>
                  <a:schemeClr val="bg1"/>
                </a:solidFill>
              </a:rPr>
              <a:t>quisque</a:t>
            </a:r>
            <a:r>
              <a:rPr lang="en-GB" dirty="0">
                <a:solidFill>
                  <a:schemeClr val="bg1"/>
                </a:solidFill>
              </a:rPr>
              <a:t> ab </a:t>
            </a:r>
            <a:r>
              <a:rPr lang="en-GB" dirty="0" err="1">
                <a:solidFill>
                  <a:schemeClr val="bg1"/>
                </a:solidFill>
              </a:rPr>
              <a:t>ea</a:t>
            </a:r>
            <a:r>
              <a:rPr lang="en-GB" dirty="0">
                <a:solidFill>
                  <a:schemeClr val="bg1"/>
                </a:solidFill>
              </a:rPr>
              <a:t> </a:t>
            </a:r>
            <a:r>
              <a:rPr lang="en-GB" dirty="0" err="1">
                <a:solidFill>
                  <a:schemeClr val="bg1"/>
                </a:solidFill>
              </a:rPr>
              <a:t>longius</a:t>
            </a:r>
            <a:r>
              <a:rPr lang="en-GB" dirty="0">
                <a:solidFill>
                  <a:schemeClr val="bg1"/>
                </a:solidFill>
              </a:rPr>
              <a:t> </a:t>
            </a:r>
            <a:r>
              <a:rPr lang="en-GB" dirty="0" err="1">
                <a:solidFill>
                  <a:schemeClr val="bg1"/>
                </a:solidFill>
              </a:rPr>
              <a:t>recedat</a:t>
            </a:r>
            <a:r>
              <a:rPr lang="en-GB" dirty="0">
                <a:solidFill>
                  <a:schemeClr val="bg1"/>
                </a:solidFill>
              </a:rPr>
              <a:t> quo ad </a:t>
            </a:r>
            <a:r>
              <a:rPr lang="en-GB" dirty="0" err="1">
                <a:solidFill>
                  <a:schemeClr val="bg1"/>
                </a:solidFill>
              </a:rPr>
              <a:t>illam</a:t>
            </a:r>
            <a:r>
              <a:rPr lang="en-GB" dirty="0">
                <a:solidFill>
                  <a:schemeClr val="bg1"/>
                </a:solidFill>
              </a:rPr>
              <a:t> </a:t>
            </a:r>
            <a:r>
              <a:rPr lang="en-GB" dirty="0" err="1">
                <a:solidFill>
                  <a:schemeClr val="bg1"/>
                </a:solidFill>
              </a:rPr>
              <a:t>concitatius</a:t>
            </a:r>
            <a:r>
              <a:rPr lang="en-GB" dirty="0">
                <a:solidFill>
                  <a:schemeClr val="bg1"/>
                </a:solidFill>
              </a:rPr>
              <a:t> </a:t>
            </a:r>
            <a:r>
              <a:rPr lang="en-GB" dirty="0" err="1">
                <a:solidFill>
                  <a:schemeClr val="bg1"/>
                </a:solidFill>
              </a:rPr>
              <a:t>fertur</a:t>
            </a:r>
            <a:r>
              <a:rPr lang="en-GB" dirty="0">
                <a:solidFill>
                  <a:schemeClr val="bg1"/>
                </a:solidFill>
              </a:rPr>
              <a:t>, </a:t>
            </a:r>
            <a:r>
              <a:rPr lang="en-GB" dirty="0" err="1">
                <a:solidFill>
                  <a:schemeClr val="bg1"/>
                </a:solidFill>
              </a:rPr>
              <a:t>si</a:t>
            </a:r>
            <a:r>
              <a:rPr lang="en-GB" dirty="0">
                <a:solidFill>
                  <a:schemeClr val="bg1"/>
                </a:solidFill>
              </a:rPr>
              <a:t> via </a:t>
            </a:r>
            <a:r>
              <a:rPr lang="en-GB" dirty="0" err="1">
                <a:solidFill>
                  <a:schemeClr val="bg1"/>
                </a:solidFill>
              </a:rPr>
              <a:t>lapsus</a:t>
            </a:r>
            <a:r>
              <a:rPr lang="en-GB" dirty="0">
                <a:solidFill>
                  <a:schemeClr val="bg1"/>
                </a:solidFill>
              </a:rPr>
              <a:t> </a:t>
            </a:r>
            <a:r>
              <a:rPr lang="en-GB" dirty="0" err="1">
                <a:solidFill>
                  <a:schemeClr val="bg1"/>
                </a:solidFill>
              </a:rPr>
              <a:t>est</a:t>
            </a:r>
            <a:r>
              <a:rPr lang="en-GB" dirty="0">
                <a:solidFill>
                  <a:schemeClr val="bg1"/>
                </a:solidFill>
              </a:rPr>
              <a:t>; quae </a:t>
            </a:r>
            <a:r>
              <a:rPr lang="en-GB" dirty="0" err="1">
                <a:solidFill>
                  <a:schemeClr val="bg1"/>
                </a:solidFill>
              </a:rPr>
              <a:t>ubi</a:t>
            </a:r>
            <a:r>
              <a:rPr lang="en-GB" dirty="0">
                <a:solidFill>
                  <a:schemeClr val="bg1"/>
                </a:solidFill>
              </a:rPr>
              <a:t> in </a:t>
            </a:r>
            <a:r>
              <a:rPr lang="en-GB" dirty="0" err="1">
                <a:solidFill>
                  <a:schemeClr val="bg1"/>
                </a:solidFill>
              </a:rPr>
              <a:t>contrarium</a:t>
            </a:r>
            <a:r>
              <a:rPr lang="en-GB" dirty="0">
                <a:solidFill>
                  <a:schemeClr val="bg1"/>
                </a:solidFill>
              </a:rPr>
              <a:t> </a:t>
            </a:r>
            <a:r>
              <a:rPr lang="en-GB" dirty="0" err="1">
                <a:solidFill>
                  <a:schemeClr val="bg1"/>
                </a:solidFill>
              </a:rPr>
              <a:t>ducit</a:t>
            </a:r>
            <a:r>
              <a:rPr lang="en-GB" dirty="0">
                <a:solidFill>
                  <a:schemeClr val="bg1"/>
                </a:solidFill>
              </a:rPr>
              <a:t>, </a:t>
            </a:r>
            <a:r>
              <a:rPr lang="en-GB" dirty="0" err="1">
                <a:solidFill>
                  <a:schemeClr val="bg1"/>
                </a:solidFill>
              </a:rPr>
              <a:t>ipsa</a:t>
            </a:r>
            <a:r>
              <a:rPr lang="en-GB" dirty="0">
                <a:solidFill>
                  <a:schemeClr val="bg1"/>
                </a:solidFill>
              </a:rPr>
              <a:t> </a:t>
            </a:r>
            <a:r>
              <a:rPr lang="en-GB" dirty="0" err="1">
                <a:solidFill>
                  <a:schemeClr val="bg1"/>
                </a:solidFill>
              </a:rPr>
              <a:t>velocitas</a:t>
            </a:r>
            <a:r>
              <a:rPr lang="en-GB" dirty="0">
                <a:solidFill>
                  <a:schemeClr val="bg1"/>
                </a:solidFill>
              </a:rPr>
              <a:t> </a:t>
            </a:r>
            <a:r>
              <a:rPr lang="en-GB" dirty="0" err="1">
                <a:solidFill>
                  <a:schemeClr val="bg1"/>
                </a:solidFill>
              </a:rPr>
              <a:t>maioris</a:t>
            </a:r>
            <a:r>
              <a:rPr lang="en-GB" dirty="0">
                <a:solidFill>
                  <a:schemeClr val="bg1"/>
                </a:solidFill>
              </a:rPr>
              <a:t> </a:t>
            </a:r>
            <a:r>
              <a:rPr lang="en-GB" dirty="0" err="1">
                <a:solidFill>
                  <a:schemeClr val="bg1"/>
                </a:solidFill>
              </a:rPr>
              <a:t>intervalli</a:t>
            </a:r>
            <a:r>
              <a:rPr lang="en-GB" dirty="0">
                <a:solidFill>
                  <a:schemeClr val="bg1"/>
                </a:solidFill>
              </a:rPr>
              <a:t> causa fit.</a:t>
            </a:r>
            <a:endParaRPr lang="nl-NL" dirty="0">
              <a:solidFill>
                <a:schemeClr val="bg1"/>
              </a:solidFill>
            </a:endParaRPr>
          </a:p>
          <a:p>
            <a:pPr algn="l"/>
            <a:r>
              <a:rPr lang="en-GB" dirty="0">
                <a:solidFill>
                  <a:schemeClr val="bg1"/>
                </a:solidFill>
              </a:rPr>
              <a:t> </a:t>
            </a:r>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1150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77500" lnSpcReduction="20000"/>
          </a:bodyPr>
          <a:lstStyle/>
          <a:p>
            <a:pPr algn="l"/>
            <a:endParaRPr lang="en-GB" dirty="0">
              <a:solidFill>
                <a:schemeClr val="bg1"/>
              </a:solidFill>
            </a:endParaRPr>
          </a:p>
          <a:p>
            <a:pPr algn="l"/>
            <a:r>
              <a:rPr lang="en-GB" dirty="0" err="1">
                <a:solidFill>
                  <a:schemeClr val="bg1"/>
                </a:solidFill>
              </a:rPr>
              <a:t>Vivere</a:t>
            </a:r>
            <a:r>
              <a:rPr lang="en-GB" dirty="0">
                <a:solidFill>
                  <a:schemeClr val="bg1"/>
                </a:solidFill>
              </a:rPr>
              <a:t>, </a:t>
            </a:r>
            <a:r>
              <a:rPr lang="en-GB" dirty="0" err="1">
                <a:solidFill>
                  <a:schemeClr val="bg1"/>
                </a:solidFill>
              </a:rPr>
              <a:t>Gallio</a:t>
            </a:r>
            <a:r>
              <a:rPr lang="en-GB" dirty="0">
                <a:solidFill>
                  <a:schemeClr val="bg1"/>
                </a:solidFill>
              </a:rPr>
              <a:t> frater, </a:t>
            </a:r>
            <a:r>
              <a:rPr lang="en-GB" dirty="0" err="1">
                <a:solidFill>
                  <a:schemeClr val="bg1"/>
                </a:solidFill>
              </a:rPr>
              <a:t>omnes</a:t>
            </a:r>
            <a:r>
              <a:rPr lang="en-GB" dirty="0">
                <a:solidFill>
                  <a:schemeClr val="bg1"/>
                </a:solidFill>
              </a:rPr>
              <a:t> </a:t>
            </a:r>
            <a:r>
              <a:rPr lang="en-GB" dirty="0" err="1">
                <a:solidFill>
                  <a:schemeClr val="bg1"/>
                </a:solidFill>
              </a:rPr>
              <a:t>beate</a:t>
            </a:r>
            <a:r>
              <a:rPr lang="en-GB" dirty="0">
                <a:solidFill>
                  <a:schemeClr val="bg1"/>
                </a:solidFill>
              </a:rPr>
              <a:t> </a:t>
            </a:r>
            <a:r>
              <a:rPr lang="en-GB" dirty="0" err="1">
                <a:solidFill>
                  <a:schemeClr val="bg1"/>
                </a:solidFill>
              </a:rPr>
              <a:t>volunt</a:t>
            </a:r>
            <a:r>
              <a:rPr lang="en-GB" dirty="0">
                <a:solidFill>
                  <a:schemeClr val="bg1"/>
                </a:solidFill>
              </a:rPr>
              <a:t>, </a:t>
            </a:r>
            <a:r>
              <a:rPr lang="en-GB" dirty="0" err="1">
                <a:solidFill>
                  <a:schemeClr val="bg1"/>
                </a:solidFill>
              </a:rPr>
              <a:t>sed</a:t>
            </a:r>
            <a:r>
              <a:rPr lang="en-GB" dirty="0">
                <a:solidFill>
                  <a:schemeClr val="bg1"/>
                </a:solidFill>
              </a:rPr>
              <a:t> ad </a:t>
            </a:r>
            <a:r>
              <a:rPr lang="en-GB" dirty="0" err="1">
                <a:solidFill>
                  <a:schemeClr val="bg1"/>
                </a:solidFill>
              </a:rPr>
              <a:t>pervidendum</a:t>
            </a:r>
            <a:r>
              <a:rPr lang="en-GB" dirty="0">
                <a:solidFill>
                  <a:schemeClr val="bg1"/>
                </a:solidFill>
              </a:rPr>
              <a:t> quid sit quod </a:t>
            </a:r>
            <a:r>
              <a:rPr lang="en-GB" dirty="0" err="1">
                <a:solidFill>
                  <a:schemeClr val="bg1"/>
                </a:solidFill>
              </a:rPr>
              <a:t>beatam</a:t>
            </a:r>
            <a:r>
              <a:rPr lang="en-GB" dirty="0">
                <a:solidFill>
                  <a:schemeClr val="bg1"/>
                </a:solidFill>
              </a:rPr>
              <a:t> </a:t>
            </a:r>
            <a:r>
              <a:rPr lang="en-GB" dirty="0" err="1">
                <a:solidFill>
                  <a:schemeClr val="bg1"/>
                </a:solidFill>
              </a:rPr>
              <a:t>vitam</a:t>
            </a:r>
            <a:r>
              <a:rPr lang="en-GB" dirty="0">
                <a:solidFill>
                  <a:schemeClr val="bg1"/>
                </a:solidFill>
              </a:rPr>
              <a:t> </a:t>
            </a:r>
            <a:r>
              <a:rPr lang="en-GB" dirty="0" err="1">
                <a:solidFill>
                  <a:schemeClr val="bg1"/>
                </a:solidFill>
              </a:rPr>
              <a:t>efficiat</a:t>
            </a:r>
            <a:r>
              <a:rPr lang="en-GB" dirty="0">
                <a:solidFill>
                  <a:schemeClr val="bg1"/>
                </a:solidFill>
              </a:rPr>
              <a:t> </a:t>
            </a:r>
            <a:r>
              <a:rPr lang="en-GB" dirty="0" err="1">
                <a:solidFill>
                  <a:schemeClr val="bg1"/>
                </a:solidFill>
              </a:rPr>
              <a:t>caligant</a:t>
            </a:r>
            <a:r>
              <a:rPr lang="en-GB" dirty="0">
                <a:solidFill>
                  <a:schemeClr val="bg1"/>
                </a:solidFill>
              </a:rPr>
              <a:t>; </a:t>
            </a:r>
            <a:r>
              <a:rPr lang="en-GB" dirty="0" err="1">
                <a:solidFill>
                  <a:schemeClr val="bg1"/>
                </a:solidFill>
              </a:rPr>
              <a:t>adeoque</a:t>
            </a:r>
            <a:r>
              <a:rPr lang="en-GB" dirty="0">
                <a:solidFill>
                  <a:schemeClr val="bg1"/>
                </a:solidFill>
              </a:rPr>
              <a:t> non </a:t>
            </a:r>
            <a:r>
              <a:rPr lang="en-GB" dirty="0" err="1">
                <a:solidFill>
                  <a:schemeClr val="bg1"/>
                </a:solidFill>
              </a:rPr>
              <a:t>est</a:t>
            </a:r>
            <a:r>
              <a:rPr lang="en-GB" dirty="0">
                <a:solidFill>
                  <a:schemeClr val="bg1"/>
                </a:solidFill>
              </a:rPr>
              <a:t> facile </a:t>
            </a:r>
            <a:r>
              <a:rPr lang="en-GB" dirty="0" err="1">
                <a:solidFill>
                  <a:schemeClr val="bg1"/>
                </a:solidFill>
              </a:rPr>
              <a:t>consequi</a:t>
            </a:r>
            <a:r>
              <a:rPr lang="en-GB" dirty="0">
                <a:solidFill>
                  <a:schemeClr val="bg1"/>
                </a:solidFill>
              </a:rPr>
              <a:t> </a:t>
            </a:r>
            <a:r>
              <a:rPr lang="en-GB" dirty="0" err="1">
                <a:solidFill>
                  <a:schemeClr val="bg1"/>
                </a:solidFill>
              </a:rPr>
              <a:t>beatam</a:t>
            </a:r>
            <a:r>
              <a:rPr lang="en-GB" dirty="0">
                <a:solidFill>
                  <a:schemeClr val="bg1"/>
                </a:solidFill>
              </a:rPr>
              <a:t> </a:t>
            </a:r>
            <a:r>
              <a:rPr lang="en-GB" dirty="0" err="1">
                <a:solidFill>
                  <a:schemeClr val="bg1"/>
                </a:solidFill>
              </a:rPr>
              <a:t>vitam</a:t>
            </a:r>
            <a:r>
              <a:rPr lang="en-GB" dirty="0">
                <a:solidFill>
                  <a:schemeClr val="bg1"/>
                </a:solidFill>
              </a:rPr>
              <a:t> </a:t>
            </a:r>
            <a:r>
              <a:rPr lang="en-GB" dirty="0" err="1">
                <a:solidFill>
                  <a:schemeClr val="bg1"/>
                </a:solidFill>
              </a:rPr>
              <a:t>ut</a:t>
            </a:r>
            <a:r>
              <a:rPr lang="en-GB" dirty="0">
                <a:solidFill>
                  <a:schemeClr val="bg1"/>
                </a:solidFill>
              </a:rPr>
              <a:t> </a:t>
            </a:r>
            <a:r>
              <a:rPr lang="en-GB" dirty="0" err="1">
                <a:solidFill>
                  <a:schemeClr val="bg1"/>
                </a:solidFill>
              </a:rPr>
              <a:t>eo</a:t>
            </a:r>
            <a:r>
              <a:rPr lang="en-GB" dirty="0">
                <a:solidFill>
                  <a:schemeClr val="bg1"/>
                </a:solidFill>
              </a:rPr>
              <a:t> </a:t>
            </a:r>
            <a:r>
              <a:rPr lang="en-GB" dirty="0" err="1">
                <a:solidFill>
                  <a:schemeClr val="bg1"/>
                </a:solidFill>
              </a:rPr>
              <a:t>quisque</a:t>
            </a:r>
            <a:r>
              <a:rPr lang="en-GB" dirty="0">
                <a:solidFill>
                  <a:schemeClr val="bg1"/>
                </a:solidFill>
              </a:rPr>
              <a:t> ab </a:t>
            </a:r>
            <a:r>
              <a:rPr lang="en-GB" dirty="0" err="1">
                <a:solidFill>
                  <a:schemeClr val="bg1"/>
                </a:solidFill>
              </a:rPr>
              <a:t>ea</a:t>
            </a:r>
            <a:r>
              <a:rPr lang="en-GB" dirty="0">
                <a:solidFill>
                  <a:schemeClr val="bg1"/>
                </a:solidFill>
              </a:rPr>
              <a:t> </a:t>
            </a:r>
            <a:r>
              <a:rPr lang="en-GB" dirty="0" err="1">
                <a:solidFill>
                  <a:schemeClr val="bg1"/>
                </a:solidFill>
              </a:rPr>
              <a:t>longius</a:t>
            </a:r>
            <a:r>
              <a:rPr lang="en-GB" dirty="0">
                <a:solidFill>
                  <a:schemeClr val="bg1"/>
                </a:solidFill>
              </a:rPr>
              <a:t> </a:t>
            </a:r>
            <a:r>
              <a:rPr lang="en-GB" dirty="0" err="1">
                <a:solidFill>
                  <a:schemeClr val="bg1"/>
                </a:solidFill>
              </a:rPr>
              <a:t>recedat</a:t>
            </a:r>
            <a:r>
              <a:rPr lang="en-GB" dirty="0">
                <a:solidFill>
                  <a:schemeClr val="bg1"/>
                </a:solidFill>
              </a:rPr>
              <a:t> quo ad </a:t>
            </a:r>
            <a:r>
              <a:rPr lang="en-GB" dirty="0" err="1">
                <a:solidFill>
                  <a:schemeClr val="bg1"/>
                </a:solidFill>
              </a:rPr>
              <a:t>illam</a:t>
            </a:r>
            <a:r>
              <a:rPr lang="en-GB" dirty="0">
                <a:solidFill>
                  <a:schemeClr val="bg1"/>
                </a:solidFill>
              </a:rPr>
              <a:t> </a:t>
            </a:r>
            <a:r>
              <a:rPr lang="en-GB" dirty="0" err="1">
                <a:solidFill>
                  <a:schemeClr val="bg1"/>
                </a:solidFill>
              </a:rPr>
              <a:t>concitatius</a:t>
            </a:r>
            <a:r>
              <a:rPr lang="en-GB" dirty="0">
                <a:solidFill>
                  <a:schemeClr val="bg1"/>
                </a:solidFill>
              </a:rPr>
              <a:t> </a:t>
            </a:r>
            <a:r>
              <a:rPr lang="en-GB" dirty="0" err="1">
                <a:solidFill>
                  <a:schemeClr val="bg1"/>
                </a:solidFill>
              </a:rPr>
              <a:t>fertur</a:t>
            </a:r>
            <a:r>
              <a:rPr lang="en-GB" dirty="0">
                <a:solidFill>
                  <a:schemeClr val="bg1"/>
                </a:solidFill>
              </a:rPr>
              <a:t>, </a:t>
            </a:r>
            <a:r>
              <a:rPr lang="en-GB" dirty="0" err="1">
                <a:solidFill>
                  <a:schemeClr val="bg1"/>
                </a:solidFill>
              </a:rPr>
              <a:t>si</a:t>
            </a:r>
            <a:r>
              <a:rPr lang="en-GB" dirty="0">
                <a:solidFill>
                  <a:schemeClr val="bg1"/>
                </a:solidFill>
              </a:rPr>
              <a:t> via </a:t>
            </a:r>
            <a:r>
              <a:rPr lang="en-GB" dirty="0" err="1">
                <a:solidFill>
                  <a:schemeClr val="bg1"/>
                </a:solidFill>
              </a:rPr>
              <a:t>lapsus</a:t>
            </a:r>
            <a:r>
              <a:rPr lang="en-GB" dirty="0">
                <a:solidFill>
                  <a:schemeClr val="bg1"/>
                </a:solidFill>
              </a:rPr>
              <a:t> </a:t>
            </a:r>
            <a:r>
              <a:rPr lang="en-GB" dirty="0" err="1">
                <a:solidFill>
                  <a:schemeClr val="bg1"/>
                </a:solidFill>
              </a:rPr>
              <a:t>est</a:t>
            </a:r>
            <a:r>
              <a:rPr lang="en-GB" dirty="0">
                <a:solidFill>
                  <a:schemeClr val="bg1"/>
                </a:solidFill>
              </a:rPr>
              <a:t>; quae </a:t>
            </a:r>
            <a:r>
              <a:rPr lang="en-GB" dirty="0" err="1">
                <a:solidFill>
                  <a:schemeClr val="bg1"/>
                </a:solidFill>
              </a:rPr>
              <a:t>ubi</a:t>
            </a:r>
            <a:r>
              <a:rPr lang="en-GB" dirty="0">
                <a:solidFill>
                  <a:schemeClr val="bg1"/>
                </a:solidFill>
              </a:rPr>
              <a:t> in </a:t>
            </a:r>
            <a:r>
              <a:rPr lang="en-GB" dirty="0" err="1">
                <a:solidFill>
                  <a:schemeClr val="bg1"/>
                </a:solidFill>
              </a:rPr>
              <a:t>contrarium</a:t>
            </a:r>
            <a:r>
              <a:rPr lang="en-GB" dirty="0">
                <a:solidFill>
                  <a:schemeClr val="bg1"/>
                </a:solidFill>
              </a:rPr>
              <a:t> </a:t>
            </a:r>
            <a:r>
              <a:rPr lang="en-GB" dirty="0" err="1">
                <a:solidFill>
                  <a:schemeClr val="bg1"/>
                </a:solidFill>
              </a:rPr>
              <a:t>ducit</a:t>
            </a:r>
            <a:r>
              <a:rPr lang="en-GB" dirty="0">
                <a:solidFill>
                  <a:schemeClr val="bg1"/>
                </a:solidFill>
              </a:rPr>
              <a:t>, </a:t>
            </a:r>
            <a:r>
              <a:rPr lang="en-GB" dirty="0" err="1">
                <a:solidFill>
                  <a:schemeClr val="bg1"/>
                </a:solidFill>
              </a:rPr>
              <a:t>ipsa</a:t>
            </a:r>
            <a:r>
              <a:rPr lang="en-GB" dirty="0">
                <a:solidFill>
                  <a:schemeClr val="bg1"/>
                </a:solidFill>
              </a:rPr>
              <a:t> </a:t>
            </a:r>
            <a:r>
              <a:rPr lang="en-GB" dirty="0" err="1">
                <a:solidFill>
                  <a:schemeClr val="bg1"/>
                </a:solidFill>
              </a:rPr>
              <a:t>velocitas</a:t>
            </a:r>
            <a:r>
              <a:rPr lang="en-GB" dirty="0">
                <a:solidFill>
                  <a:schemeClr val="bg1"/>
                </a:solidFill>
              </a:rPr>
              <a:t> </a:t>
            </a:r>
            <a:r>
              <a:rPr lang="en-GB" dirty="0" err="1">
                <a:solidFill>
                  <a:schemeClr val="bg1"/>
                </a:solidFill>
              </a:rPr>
              <a:t>maioris</a:t>
            </a:r>
            <a:r>
              <a:rPr lang="en-GB" dirty="0">
                <a:solidFill>
                  <a:schemeClr val="bg1"/>
                </a:solidFill>
              </a:rPr>
              <a:t> </a:t>
            </a:r>
            <a:r>
              <a:rPr lang="en-GB" dirty="0" err="1">
                <a:solidFill>
                  <a:schemeClr val="bg1"/>
                </a:solidFill>
              </a:rPr>
              <a:t>intervalli</a:t>
            </a:r>
            <a:r>
              <a:rPr lang="en-GB" dirty="0">
                <a:solidFill>
                  <a:schemeClr val="bg1"/>
                </a:solidFill>
              </a:rPr>
              <a:t> causa fit.</a:t>
            </a:r>
            <a:endParaRPr lang="nl-NL" dirty="0">
              <a:solidFill>
                <a:schemeClr val="bg1"/>
              </a:solidFill>
            </a:endParaRPr>
          </a:p>
          <a:p>
            <a:pPr algn="l"/>
            <a:r>
              <a:rPr lang="en-GB" dirty="0">
                <a:solidFill>
                  <a:schemeClr val="bg1"/>
                </a:solidFill>
              </a:rPr>
              <a:t> </a:t>
            </a:r>
            <a:endParaRPr lang="nl-NL" dirty="0">
              <a:solidFill>
                <a:schemeClr val="bg1"/>
              </a:solidFill>
            </a:endParaRPr>
          </a:p>
          <a:p>
            <a:pPr algn="l"/>
            <a:r>
              <a:rPr lang="nl-NL" dirty="0">
                <a:solidFill>
                  <a:schemeClr val="bg1"/>
                </a:solidFill>
              </a:rPr>
              <a:t>Allen willen gelukkig leven, broer </a:t>
            </a:r>
            <a:r>
              <a:rPr lang="nl-NL" dirty="0" err="1">
                <a:solidFill>
                  <a:schemeClr val="bg1"/>
                </a:solidFill>
              </a:rPr>
              <a:t>Gallio</a:t>
            </a:r>
            <a:r>
              <a:rPr lang="nl-NL" dirty="0">
                <a:solidFill>
                  <a:schemeClr val="bg1"/>
                </a:solidFill>
              </a:rPr>
              <a:t>, maar om te kunnen zien wat het leven mooi maakt tasten ze in het duister. En het is niet makkelijk om het geluk te bereiken, omdat ieder die de weg kwijt raakt er steeds verder van verwijderd raakt naarmate hij meer zijn best doet. En wanneer de weg ons de tegengestelde kant op leidt, zorgt onze haastige snelheid ervoor dat we er steeds verder van verwijderd raken. </a:t>
            </a: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9883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77500" lnSpcReduction="20000"/>
          </a:bodyPr>
          <a:lstStyle/>
          <a:p>
            <a:pPr lvl="0" algn="l"/>
            <a:r>
              <a:rPr lang="nl-NL" dirty="0">
                <a:solidFill>
                  <a:schemeClr val="bg1"/>
                </a:solidFill>
              </a:rPr>
              <a:t/>
            </a:r>
            <a:br>
              <a:rPr lang="nl-NL" dirty="0">
                <a:solidFill>
                  <a:schemeClr val="bg1"/>
                </a:solidFill>
              </a:rPr>
            </a:br>
            <a:r>
              <a:rPr lang="nl-NL" u="sng" dirty="0">
                <a:solidFill>
                  <a:schemeClr val="bg1"/>
                </a:solidFill>
              </a:rPr>
              <a:t>Tien vragen</a:t>
            </a:r>
          </a:p>
          <a:p>
            <a:pPr lvl="0" algn="l"/>
            <a:r>
              <a:rPr lang="nl-NL" dirty="0">
                <a:solidFill>
                  <a:schemeClr val="bg1"/>
                </a:solidFill>
              </a:rPr>
              <a:t>1. Vita </a:t>
            </a:r>
            <a:r>
              <a:rPr lang="nl-NL" dirty="0" err="1">
                <a:solidFill>
                  <a:schemeClr val="bg1"/>
                </a:solidFill>
              </a:rPr>
              <a:t>Beata</a:t>
            </a:r>
            <a:r>
              <a:rPr lang="nl-NL" dirty="0">
                <a:solidFill>
                  <a:schemeClr val="bg1"/>
                </a:solidFill>
              </a:rPr>
              <a:t>’: bestaat er verschil tussen een mooi, een goed en een gelukkig leven?</a:t>
            </a:r>
          </a:p>
          <a:p>
            <a:pPr lvl="0" algn="l"/>
            <a:r>
              <a:rPr lang="nl-NL" dirty="0">
                <a:solidFill>
                  <a:schemeClr val="bg1"/>
                </a:solidFill>
              </a:rPr>
              <a:t>2. Wil iedereen inderdaad een gelukkig leven?</a:t>
            </a:r>
          </a:p>
          <a:p>
            <a:pPr lvl="0" algn="l"/>
            <a:r>
              <a:rPr lang="nl-NL" dirty="0">
                <a:solidFill>
                  <a:schemeClr val="bg1"/>
                </a:solidFill>
              </a:rPr>
              <a:t>3. Moet je om gelukkig te worden je best doen?</a:t>
            </a:r>
          </a:p>
          <a:p>
            <a:pPr lvl="0" algn="l"/>
            <a:r>
              <a:rPr lang="nl-NL" dirty="0">
                <a:solidFill>
                  <a:schemeClr val="bg1"/>
                </a:solidFill>
              </a:rPr>
              <a:t>4. Kun je geluk regelen?</a:t>
            </a:r>
          </a:p>
          <a:p>
            <a:pPr lvl="0" algn="l"/>
            <a:r>
              <a:rPr lang="nl-NL" dirty="0">
                <a:solidFill>
                  <a:schemeClr val="bg1"/>
                </a:solidFill>
              </a:rPr>
              <a:t>5. Is gelukkig zijn een kwestie van geluk hebben?</a:t>
            </a:r>
          </a:p>
          <a:p>
            <a:pPr lvl="0" algn="l"/>
            <a:r>
              <a:rPr lang="nl-NL" dirty="0">
                <a:solidFill>
                  <a:schemeClr val="bg1"/>
                </a:solidFill>
              </a:rPr>
              <a:t>6. Kun je gelukkig zijn in je eentje?</a:t>
            </a:r>
          </a:p>
          <a:p>
            <a:pPr lvl="0" algn="l"/>
            <a:r>
              <a:rPr lang="nl-NL" dirty="0">
                <a:solidFill>
                  <a:schemeClr val="bg1"/>
                </a:solidFill>
              </a:rPr>
              <a:t>7. Draagt keuzevrijheid bij aan geluk?</a:t>
            </a:r>
          </a:p>
          <a:p>
            <a:pPr lvl="0" algn="l"/>
            <a:r>
              <a:rPr lang="nl-NL" dirty="0">
                <a:solidFill>
                  <a:schemeClr val="bg1"/>
                </a:solidFill>
              </a:rPr>
              <a:t>8. Bestaat er lang geluk en kort geluk?</a:t>
            </a:r>
          </a:p>
          <a:p>
            <a:pPr lvl="0" algn="l"/>
            <a:r>
              <a:rPr lang="nl-NL" dirty="0">
                <a:solidFill>
                  <a:schemeClr val="bg1"/>
                </a:solidFill>
              </a:rPr>
              <a:t>9. Moet je je gelukkig prijzen als je gezond bent?</a:t>
            </a:r>
          </a:p>
          <a:p>
            <a:pPr lvl="0" algn="l"/>
            <a:r>
              <a:rPr lang="nl-NL" dirty="0">
                <a:solidFill>
                  <a:schemeClr val="bg1"/>
                </a:solidFill>
              </a:rPr>
              <a:t>10. Is een kat die in de zon op de vensterbank ligt gelukkig(er dan ik)?</a:t>
            </a: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6299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lnSpcReduction="10000"/>
          </a:bodyPr>
          <a:lstStyle/>
          <a:p>
            <a:pPr lvl="0" algn="l"/>
            <a:r>
              <a:rPr lang="nl-NL" dirty="0">
                <a:solidFill>
                  <a:schemeClr val="bg1"/>
                </a:solidFill>
              </a:rPr>
              <a:t/>
            </a:r>
            <a:br>
              <a:rPr lang="nl-NL" dirty="0">
                <a:solidFill>
                  <a:schemeClr val="bg1"/>
                </a:solidFill>
              </a:rPr>
            </a:br>
            <a:r>
              <a:rPr lang="nl-NL" dirty="0">
                <a:solidFill>
                  <a:schemeClr val="bg1"/>
                </a:solidFill>
              </a:rPr>
              <a:t>Socratisch bevragen: </a:t>
            </a:r>
            <a:endParaRPr lang="nl-NL" sz="2400" dirty="0">
              <a:solidFill>
                <a:schemeClr val="bg1"/>
              </a:solidFill>
            </a:endParaRPr>
          </a:p>
          <a:p>
            <a:pPr lvl="1" algn="l"/>
            <a:r>
              <a:rPr lang="nl-NL" dirty="0">
                <a:solidFill>
                  <a:schemeClr val="bg1"/>
                </a:solidFill>
              </a:rPr>
              <a:t>Onderzoek naar </a:t>
            </a:r>
            <a:r>
              <a:rPr lang="nl-NL" u="sng" dirty="0">
                <a:solidFill>
                  <a:schemeClr val="bg1"/>
                </a:solidFill>
              </a:rPr>
              <a:t>betekenis</a:t>
            </a:r>
            <a:r>
              <a:rPr lang="nl-NL" dirty="0">
                <a:solidFill>
                  <a:schemeClr val="bg1"/>
                </a:solidFill>
              </a:rPr>
              <a:t>: Hè: wat zeg je? Wat bedoel je met ….? </a:t>
            </a:r>
            <a:endParaRPr lang="nl-NL" sz="2000" dirty="0">
              <a:solidFill>
                <a:schemeClr val="bg1"/>
              </a:solidFill>
            </a:endParaRPr>
          </a:p>
          <a:p>
            <a:pPr lvl="1" algn="l"/>
            <a:r>
              <a:rPr lang="nl-NL" dirty="0">
                <a:solidFill>
                  <a:schemeClr val="bg1"/>
                </a:solidFill>
              </a:rPr>
              <a:t>Onderzoek naar </a:t>
            </a:r>
            <a:r>
              <a:rPr lang="nl-NL" u="sng" dirty="0">
                <a:solidFill>
                  <a:schemeClr val="bg1"/>
                </a:solidFill>
              </a:rPr>
              <a:t>geldigheid</a:t>
            </a:r>
            <a:r>
              <a:rPr lang="nl-NL" dirty="0">
                <a:solidFill>
                  <a:schemeClr val="bg1"/>
                </a:solidFill>
              </a:rPr>
              <a:t>: Huh: hoe kom je daar nou bij? Hoezo? Waarom vind je dat?</a:t>
            </a:r>
            <a:endParaRPr lang="nl-NL" sz="2000" dirty="0">
              <a:solidFill>
                <a:schemeClr val="bg1"/>
              </a:solidFill>
            </a:endParaRPr>
          </a:p>
          <a:p>
            <a:pPr lvl="0" algn="l"/>
            <a:r>
              <a:rPr lang="nl-NL" dirty="0">
                <a:solidFill>
                  <a:schemeClr val="bg1"/>
                </a:solidFill>
              </a:rPr>
              <a:t>* In tweetallen/drietallen: A kiest een vraag, geeft eerste antwoord, B bevraagt de ander Socratisch (Hè? en Huh?), A geeft bondig antwoord, B vat samen en vraagt door etc.</a:t>
            </a:r>
            <a:endParaRPr lang="nl-NL" sz="2400" dirty="0">
              <a:solidFill>
                <a:schemeClr val="bg1"/>
              </a:solidFill>
            </a:endParaRPr>
          </a:p>
          <a:p>
            <a:pPr lvl="0" algn="l"/>
            <a:r>
              <a:rPr lang="nl-NL" dirty="0">
                <a:solidFill>
                  <a:schemeClr val="bg1"/>
                </a:solidFill>
              </a:rPr>
              <a:t>* Rollen omdraaien als belletje klinkt</a:t>
            </a:r>
            <a:endParaRPr lang="nl-NL" sz="2400" dirty="0">
              <a:solidFill>
                <a:schemeClr val="bg1"/>
              </a:solidFill>
            </a:endParaRPr>
          </a:p>
          <a:p>
            <a:pPr lvl="0" algn="l"/>
            <a:endParaRPr lang="nl-NL" sz="2400"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754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92500" lnSpcReduction="10000"/>
          </a:bodyPr>
          <a:lstStyle/>
          <a:p>
            <a:pPr lvl="0" algn="l"/>
            <a:r>
              <a:rPr lang="nl-NL" dirty="0">
                <a:solidFill>
                  <a:schemeClr val="bg1"/>
                </a:solidFill>
              </a:rPr>
              <a:t/>
            </a:r>
            <a:br>
              <a:rPr lang="nl-NL" dirty="0">
                <a:solidFill>
                  <a:schemeClr val="bg1"/>
                </a:solidFill>
              </a:rPr>
            </a:br>
            <a:r>
              <a:rPr lang="nl-NL" dirty="0">
                <a:solidFill>
                  <a:schemeClr val="bg1"/>
                </a:solidFill>
              </a:rPr>
              <a:t>Socratisch Gesprek: </a:t>
            </a:r>
            <a:r>
              <a:rPr lang="nl-NL" u="sng" dirty="0">
                <a:solidFill>
                  <a:schemeClr val="bg1"/>
                </a:solidFill>
              </a:rPr>
              <a:t>praktijkvoorbeeld</a:t>
            </a:r>
            <a:r>
              <a:rPr lang="nl-NL" dirty="0">
                <a:solidFill>
                  <a:schemeClr val="bg1"/>
                </a:solidFill>
              </a:rPr>
              <a:t> </a:t>
            </a:r>
            <a:endParaRPr lang="nl-NL" sz="2400" dirty="0">
              <a:solidFill>
                <a:schemeClr val="bg1"/>
              </a:solidFill>
            </a:endParaRPr>
          </a:p>
          <a:p>
            <a:pPr lvl="0" algn="l"/>
            <a:endParaRPr lang="nl-NL" sz="2400" dirty="0">
              <a:solidFill>
                <a:schemeClr val="bg1"/>
              </a:solidFill>
            </a:endParaRPr>
          </a:p>
          <a:p>
            <a:pPr lvl="0" algn="l"/>
            <a:endParaRPr lang="nl-NL" sz="2400" dirty="0">
              <a:solidFill>
                <a:schemeClr val="bg1"/>
              </a:solidFill>
            </a:endParaRPr>
          </a:p>
          <a:p>
            <a:pPr lvl="0" algn="l"/>
            <a:r>
              <a:rPr lang="nl-NL" sz="2800" dirty="0">
                <a:solidFill>
                  <a:schemeClr val="bg1"/>
                </a:solidFill>
              </a:rPr>
              <a:t>Onderzoek praktijkvoorbeeld bij thema/vraag: iets wat je zelf hebt meegemaakt (niet van horen zeggen, via anderen ..) dat met het thema en/of één van de vragen te maken heeft. </a:t>
            </a:r>
          </a:p>
          <a:p>
            <a:pPr marL="514350" lvl="0" indent="-514350" algn="l">
              <a:buFont typeface="+mj-lt"/>
              <a:buAutoNum type="arabicPeriod"/>
            </a:pPr>
            <a:r>
              <a:rPr lang="nl-NL" sz="2800" dirty="0">
                <a:solidFill>
                  <a:schemeClr val="bg1"/>
                </a:solidFill>
              </a:rPr>
              <a:t>Wat gebeurde daar precies? </a:t>
            </a:r>
          </a:p>
          <a:p>
            <a:pPr marL="514350" lvl="0" indent="-514350" algn="l">
              <a:buFont typeface="+mj-lt"/>
              <a:buAutoNum type="arabicPeriod"/>
            </a:pPr>
            <a:r>
              <a:rPr lang="nl-NL" sz="2800" dirty="0">
                <a:solidFill>
                  <a:schemeClr val="bg1"/>
                </a:solidFill>
              </a:rPr>
              <a:t>Is hier sprake van geluk? </a:t>
            </a:r>
          </a:p>
          <a:p>
            <a:pPr marL="514350" lvl="0" indent="-514350" algn="l">
              <a:buFont typeface="+mj-lt"/>
              <a:buAutoNum type="arabicPeriod"/>
            </a:pPr>
            <a:r>
              <a:rPr lang="nl-NL" sz="2800" dirty="0">
                <a:solidFill>
                  <a:schemeClr val="bg1"/>
                </a:solidFill>
              </a:rPr>
              <a:t>Hoe zou je het in andere woorden omschrijven? </a:t>
            </a:r>
          </a:p>
          <a:p>
            <a:pPr marL="514350" lvl="0" indent="-514350" algn="l">
              <a:buFont typeface="+mj-lt"/>
              <a:buAutoNum type="arabicPeriod"/>
            </a:pPr>
            <a:r>
              <a:rPr lang="nl-NL" sz="2800" dirty="0">
                <a:solidFill>
                  <a:schemeClr val="bg1"/>
                </a:solidFill>
              </a:rPr>
              <a:t>Wat draagt bij aan dit geluk? </a:t>
            </a:r>
          </a:p>
          <a:p>
            <a:pPr lvl="0" algn="l"/>
            <a:r>
              <a:rPr lang="nl-NL" sz="2800" dirty="0">
                <a:solidFill>
                  <a:schemeClr val="bg1"/>
                </a:solidFill>
              </a:rPr>
              <a:t>(Door iedereen in </a:t>
            </a:r>
            <a:r>
              <a:rPr lang="nl-NL" sz="2800">
                <a:solidFill>
                  <a:schemeClr val="bg1"/>
                </a:solidFill>
              </a:rPr>
              <a:t>eigen woorden)</a:t>
            </a:r>
            <a:endParaRPr lang="nl-NL" sz="2800"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7322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92500" lnSpcReduction="10000"/>
          </a:bodyPr>
          <a:lstStyle/>
          <a:p>
            <a:pPr lvl="0" algn="l"/>
            <a:r>
              <a:rPr lang="nl-NL" dirty="0">
                <a:solidFill>
                  <a:schemeClr val="bg1"/>
                </a:solidFill>
              </a:rPr>
              <a:t>Socratisch Gesprek: </a:t>
            </a:r>
            <a:r>
              <a:rPr lang="nl-NL" u="sng" dirty="0">
                <a:solidFill>
                  <a:schemeClr val="bg1"/>
                </a:solidFill>
              </a:rPr>
              <a:t>essentie bepalen </a:t>
            </a:r>
            <a:r>
              <a:rPr lang="nl-NL" dirty="0">
                <a:solidFill>
                  <a:schemeClr val="bg1"/>
                </a:solidFill>
              </a:rPr>
              <a:t>Inzichten samenballen in </a:t>
            </a:r>
            <a:r>
              <a:rPr lang="nl-NL" b="1" dirty="0">
                <a:solidFill>
                  <a:schemeClr val="bg1"/>
                </a:solidFill>
              </a:rPr>
              <a:t>aforisme</a:t>
            </a:r>
            <a:br>
              <a:rPr lang="nl-NL" b="1" dirty="0">
                <a:solidFill>
                  <a:schemeClr val="bg1"/>
                </a:solidFill>
              </a:rPr>
            </a:br>
            <a:r>
              <a:rPr lang="nl-NL" dirty="0">
                <a:solidFill>
                  <a:schemeClr val="bg1"/>
                </a:solidFill>
              </a:rPr>
              <a:t>(Grieks: </a:t>
            </a:r>
            <a:r>
              <a:rPr lang="nl-NL" dirty="0" err="1">
                <a:solidFill>
                  <a:schemeClr val="bg1"/>
                </a:solidFill>
              </a:rPr>
              <a:t>aforizein</a:t>
            </a:r>
            <a:r>
              <a:rPr lang="nl-NL" dirty="0">
                <a:solidFill>
                  <a:schemeClr val="bg1"/>
                </a:solidFill>
              </a:rPr>
              <a:t>: met grenzen afperken): een prikkelende oneliner</a:t>
            </a:r>
            <a:endParaRPr lang="nl-NL" sz="2400" dirty="0">
              <a:solidFill>
                <a:schemeClr val="bg1"/>
              </a:solidFill>
            </a:endParaRPr>
          </a:p>
          <a:p>
            <a:pPr lvl="1" algn="l"/>
            <a:r>
              <a:rPr lang="nl-NL" dirty="0">
                <a:solidFill>
                  <a:schemeClr val="bg1"/>
                </a:solidFill>
              </a:rPr>
              <a:t>* De Duitse filosoof Nietzsche: We zijn zo graag in de vrije natuur omdat deze geen mening over ons heeft.</a:t>
            </a:r>
            <a:endParaRPr lang="nl-NL" sz="2000" dirty="0">
              <a:solidFill>
                <a:schemeClr val="bg1"/>
              </a:solidFill>
            </a:endParaRPr>
          </a:p>
          <a:p>
            <a:pPr lvl="1" algn="l"/>
            <a:r>
              <a:rPr lang="nl-NL" dirty="0">
                <a:solidFill>
                  <a:schemeClr val="bg1"/>
                </a:solidFill>
              </a:rPr>
              <a:t>* De Nederlandse filosoof Cruijff: Je ziet het pas als je het door hebt.</a:t>
            </a:r>
            <a:endParaRPr lang="nl-NL" sz="2000" dirty="0">
              <a:solidFill>
                <a:schemeClr val="bg1"/>
              </a:solidFill>
            </a:endParaRPr>
          </a:p>
          <a:p>
            <a:pPr lvl="1" algn="l"/>
            <a:r>
              <a:rPr lang="nl-NL" dirty="0">
                <a:solidFill>
                  <a:schemeClr val="bg1"/>
                </a:solidFill>
              </a:rPr>
              <a:t>* De Engelse schrijver Oscar Wilde: De cynicus kent van alles de prijs en van niets de waarde.</a:t>
            </a:r>
          </a:p>
          <a:p>
            <a:pPr lvl="1" algn="l"/>
            <a:r>
              <a:rPr lang="nl-NL" dirty="0">
                <a:solidFill>
                  <a:schemeClr val="bg1"/>
                </a:solidFill>
              </a:rPr>
              <a:t>* De Nederlandse schrijver Godfried Bomans: Veel mensen danken hun goede geweten aan een slecht geheugen.</a:t>
            </a: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5359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endParaRPr lang="nl-NL" dirty="0">
              <a:solidFill>
                <a:schemeClr val="bg1"/>
              </a:solidFill>
            </a:endParaRPr>
          </a:p>
          <a:p>
            <a:pPr lvl="0" algn="l"/>
            <a:r>
              <a:rPr lang="nl-NL" dirty="0">
                <a:solidFill>
                  <a:schemeClr val="bg1"/>
                </a:solidFill>
              </a:rPr>
              <a:t>Wat is jouw aforisme rondom gelukkig leven, naar aanleiding van ons onderzoek vanochtend? </a:t>
            </a:r>
          </a:p>
          <a:p>
            <a:pPr algn="l"/>
            <a:endParaRPr lang="nl-NL" dirty="0">
              <a:solidFill>
                <a:schemeClr val="bg1"/>
              </a:solidFill>
            </a:endParaRPr>
          </a:p>
          <a:p>
            <a:pPr algn="l"/>
            <a:r>
              <a:rPr lang="nl-NL" dirty="0">
                <a:solidFill>
                  <a:schemeClr val="bg1"/>
                </a:solidFill>
              </a:rPr>
              <a:t>	Voorbeeld: Loesje: “Geluk daar 	moet je niet te moeilijk over 	doen”</a:t>
            </a:r>
          </a:p>
          <a:p>
            <a:pPr algn="l"/>
            <a:endParaRPr lang="nl-NL"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4169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548679"/>
            <a:ext cx="6400800" cy="5555649"/>
          </a:xfrm>
        </p:spPr>
        <p:txBody>
          <a:bodyPr>
            <a:normAutofit fontScale="55000" lnSpcReduction="20000"/>
          </a:bodyPr>
          <a:lstStyle/>
          <a:p>
            <a:pPr algn="l"/>
            <a:r>
              <a:rPr lang="nl-NL" b="1" dirty="0">
                <a:solidFill>
                  <a:schemeClr val="bg1"/>
                </a:solidFill>
              </a:rPr>
              <a:t>Over mijzelf:</a:t>
            </a:r>
          </a:p>
          <a:p>
            <a:pPr algn="l"/>
            <a:endParaRPr lang="nl-NL" dirty="0">
              <a:solidFill>
                <a:schemeClr val="bg1"/>
              </a:solidFill>
            </a:endParaRPr>
          </a:p>
          <a:p>
            <a:pPr lvl="0" algn="l"/>
            <a:r>
              <a:rPr lang="nl-NL" dirty="0">
                <a:solidFill>
                  <a:schemeClr val="bg1"/>
                </a:solidFill>
              </a:rPr>
              <a:t>* Erik Boers</a:t>
            </a:r>
          </a:p>
          <a:p>
            <a:pPr lvl="0" algn="l"/>
            <a:r>
              <a:rPr lang="nl-NL" dirty="0">
                <a:solidFill>
                  <a:schemeClr val="bg1"/>
                </a:solidFill>
              </a:rPr>
              <a:t>* Geboren in 1960 (Amsterdam), twee kinderen: </a:t>
            </a:r>
            <a:br>
              <a:rPr lang="nl-NL" dirty="0">
                <a:solidFill>
                  <a:schemeClr val="bg1"/>
                </a:solidFill>
              </a:rPr>
            </a:br>
            <a:r>
              <a:rPr lang="nl-NL" dirty="0">
                <a:solidFill>
                  <a:schemeClr val="bg1"/>
                </a:solidFill>
              </a:rPr>
              <a:t>Dries (Van </a:t>
            </a:r>
            <a:r>
              <a:rPr lang="nl-NL" dirty="0" err="1">
                <a:solidFill>
                  <a:schemeClr val="bg1"/>
                </a:solidFill>
              </a:rPr>
              <a:t>Maerlant</a:t>
            </a:r>
            <a:r>
              <a:rPr lang="nl-NL" dirty="0">
                <a:solidFill>
                  <a:schemeClr val="bg1"/>
                </a:solidFill>
              </a:rPr>
              <a:t> Lyceum) en Hanna (Sint Joris College)</a:t>
            </a:r>
          </a:p>
          <a:p>
            <a:pPr lvl="0" algn="l"/>
            <a:r>
              <a:rPr lang="nl-NL" dirty="0">
                <a:solidFill>
                  <a:schemeClr val="bg1"/>
                </a:solidFill>
              </a:rPr>
              <a:t>* Zelf 1972 – 1979 EPL (Christiaan Huygens Lyceum), Gymnasium Alfa,</a:t>
            </a:r>
          </a:p>
          <a:p>
            <a:pPr lvl="0" algn="l"/>
            <a:r>
              <a:rPr lang="nl-NL" dirty="0">
                <a:solidFill>
                  <a:schemeClr val="bg1"/>
                </a:solidFill>
              </a:rPr>
              <a:t>* Vijfde klas belangstelling voor filosofie, Winkel Heremiet, scriptie Geschiedenis over Nietzsche</a:t>
            </a:r>
          </a:p>
          <a:p>
            <a:pPr lvl="0" algn="l"/>
            <a:r>
              <a:rPr lang="nl-NL" dirty="0">
                <a:solidFill>
                  <a:schemeClr val="bg1"/>
                </a:solidFill>
              </a:rPr>
              <a:t>* 1979-1988: Wijsbegeerte aan de VU, Nederlandse Taal en Letterkunde, Vervangende dienstplicht op Internationale School voor Wijsbegeerte</a:t>
            </a:r>
          </a:p>
          <a:p>
            <a:pPr lvl="0" algn="l"/>
            <a:r>
              <a:rPr lang="nl-NL" dirty="0">
                <a:solidFill>
                  <a:schemeClr val="bg1"/>
                </a:solidFill>
              </a:rPr>
              <a:t>* In contact met managers en organisatieadviseurs (filosofen van het dagelijks brood)</a:t>
            </a:r>
          </a:p>
          <a:p>
            <a:pPr lvl="0" algn="l"/>
            <a:r>
              <a:rPr lang="nl-NL" dirty="0">
                <a:solidFill>
                  <a:schemeClr val="bg1"/>
                </a:solidFill>
              </a:rPr>
              <a:t>* Oprichting </a:t>
            </a:r>
            <a:r>
              <a:rPr lang="nl-NL" dirty="0" err="1">
                <a:solidFill>
                  <a:schemeClr val="bg1"/>
                </a:solidFill>
              </a:rPr>
              <a:t>Mastervak</a:t>
            </a:r>
            <a:r>
              <a:rPr lang="nl-NL" dirty="0">
                <a:solidFill>
                  <a:schemeClr val="bg1"/>
                </a:solidFill>
              </a:rPr>
              <a:t>: ‘Filosofie in Bedrijf’ (</a:t>
            </a:r>
            <a:r>
              <a:rPr lang="nl-NL" dirty="0" err="1">
                <a:solidFill>
                  <a:schemeClr val="bg1"/>
                </a:solidFill>
              </a:rPr>
              <a:t>Philosophy</a:t>
            </a:r>
            <a:r>
              <a:rPr lang="nl-NL" dirty="0">
                <a:solidFill>
                  <a:schemeClr val="bg1"/>
                </a:solidFill>
              </a:rPr>
              <a:t> of Management </a:t>
            </a:r>
            <a:r>
              <a:rPr lang="nl-NL" dirty="0" err="1">
                <a:solidFill>
                  <a:schemeClr val="bg1"/>
                </a:solidFill>
              </a:rPr>
              <a:t>and</a:t>
            </a:r>
            <a:r>
              <a:rPr lang="nl-NL" dirty="0">
                <a:solidFill>
                  <a:schemeClr val="bg1"/>
                </a:solidFill>
              </a:rPr>
              <a:t> </a:t>
            </a:r>
            <a:r>
              <a:rPr lang="nl-NL" dirty="0" err="1">
                <a:solidFill>
                  <a:schemeClr val="bg1"/>
                </a:solidFill>
              </a:rPr>
              <a:t>Organization</a:t>
            </a:r>
            <a:r>
              <a:rPr lang="nl-NL" dirty="0">
                <a:solidFill>
                  <a:schemeClr val="bg1"/>
                </a:solidFill>
              </a:rPr>
              <a:t>)</a:t>
            </a:r>
          </a:p>
          <a:p>
            <a:pPr lvl="0" algn="l"/>
            <a:r>
              <a:rPr lang="nl-NL" dirty="0">
                <a:solidFill>
                  <a:schemeClr val="bg1"/>
                </a:solidFill>
              </a:rPr>
              <a:t>* Gaan werken bij Philips, terug naar Eindhoven</a:t>
            </a:r>
          </a:p>
          <a:p>
            <a:pPr lvl="0" algn="l"/>
            <a:r>
              <a:rPr lang="nl-NL" dirty="0">
                <a:solidFill>
                  <a:schemeClr val="bg1"/>
                </a:solidFill>
              </a:rPr>
              <a:t>* 1997 Zelfstandig, Het Nieuwe Trivium: mensen opleiden in het voeren van goede gesprekken, begeleiden van denkgesprekken in en rond organisaties. </a:t>
            </a:r>
          </a:p>
          <a:p>
            <a:pPr lvl="0" algn="l"/>
            <a:r>
              <a:rPr lang="nl-NL" dirty="0">
                <a:solidFill>
                  <a:schemeClr val="bg1"/>
                </a:solidFill>
              </a:rPr>
              <a:t>* Publicaties</a:t>
            </a:r>
          </a:p>
          <a:p>
            <a:pPr lvl="0"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276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548679"/>
            <a:ext cx="6400800" cy="5555649"/>
          </a:xfrm>
        </p:spPr>
        <p:txBody>
          <a:bodyPr>
            <a:normAutofit/>
          </a:bodyPr>
          <a:lstStyle/>
          <a:p>
            <a:r>
              <a:rPr lang="nl-NL" dirty="0"/>
              <a:t> </a:t>
            </a:r>
          </a:p>
          <a:p>
            <a:pPr algn="l"/>
            <a:r>
              <a:rPr lang="nl-NL" b="1" dirty="0">
                <a:solidFill>
                  <a:schemeClr val="bg1"/>
                </a:solidFill>
              </a:rPr>
              <a:t>Socrates:</a:t>
            </a:r>
            <a:r>
              <a:rPr lang="nl-NL" dirty="0">
                <a:solidFill>
                  <a:schemeClr val="bg1"/>
                </a:solidFill>
              </a:rPr>
              <a:t> </a:t>
            </a:r>
            <a:br>
              <a:rPr lang="nl-NL" dirty="0">
                <a:solidFill>
                  <a:schemeClr val="bg1"/>
                </a:solidFill>
              </a:rPr>
            </a:br>
            <a:endParaRPr lang="nl-NL" dirty="0">
              <a:solidFill>
                <a:schemeClr val="bg1"/>
              </a:solidFill>
            </a:endParaRPr>
          </a:p>
          <a:p>
            <a:pPr algn="l"/>
            <a:r>
              <a:rPr lang="nl-NL" dirty="0">
                <a:solidFill>
                  <a:schemeClr val="bg1"/>
                </a:solidFill>
              </a:rPr>
              <a:t>Athene, ca. 469 - 399 v. </a:t>
            </a:r>
            <a:r>
              <a:rPr lang="nl-NL" dirty="0" err="1">
                <a:solidFill>
                  <a:schemeClr val="bg1"/>
                </a:solidFill>
              </a:rPr>
              <a:t>Chr</a:t>
            </a:r>
            <a:r>
              <a:rPr lang="nl-NL" dirty="0">
                <a:solidFill>
                  <a:schemeClr val="bg1"/>
                </a:solidFill>
              </a:rPr>
              <a:t>; filosoferen op de markt; zette bestuurders aan het denken (en twijfelen); veroordeeld tot gifbeker.</a:t>
            </a: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683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flipV="1">
            <a:off x="685800" y="2060848"/>
            <a:ext cx="7772400" cy="69577"/>
          </a:xfrm>
        </p:spPr>
        <p:txBody>
          <a:bodyPr>
            <a:normAutofit fontScale="90000"/>
          </a:bodyPr>
          <a:lstStyle/>
          <a:p>
            <a:endParaRPr lang="nl-NL" dirty="0"/>
          </a:p>
        </p:txBody>
      </p:sp>
      <p:sp>
        <p:nvSpPr>
          <p:cNvPr id="3" name="Ondertitel 2"/>
          <p:cNvSpPr>
            <a:spLocks noGrp="1"/>
          </p:cNvSpPr>
          <p:nvPr>
            <p:ph type="subTitle" idx="1"/>
          </p:nvPr>
        </p:nvSpPr>
        <p:spPr>
          <a:xfrm>
            <a:off x="1371600" y="332656"/>
            <a:ext cx="6400800" cy="5306144"/>
          </a:xfrm>
        </p:spPr>
        <p:txBody>
          <a:bodyPr>
            <a:normAutofit/>
          </a:bodyPr>
          <a:lstStyle/>
          <a:p>
            <a:pPr algn="l"/>
            <a:r>
              <a:rPr lang="nl-NL" b="1" dirty="0">
                <a:solidFill>
                  <a:schemeClr val="bg1"/>
                </a:solidFill>
              </a:rPr>
              <a:t>Schilderij Jacq Louis David</a:t>
            </a:r>
            <a:r>
              <a:rPr lang="nl-NL" dirty="0">
                <a:solidFill>
                  <a:schemeClr val="bg1"/>
                </a:solidFill>
              </a:rPr>
              <a:t> </a:t>
            </a:r>
          </a:p>
          <a:p>
            <a:pPr algn="l"/>
            <a:r>
              <a:rPr lang="nl-NL" dirty="0">
                <a:solidFill>
                  <a:schemeClr val="bg1"/>
                </a:solidFill>
              </a:rPr>
              <a:t>(1748 – 1825); schilderij uit 1778 </a:t>
            </a:r>
          </a:p>
          <a:p>
            <a:pPr algn="l"/>
            <a:r>
              <a:rPr lang="nl-NL" dirty="0">
                <a:solidFill>
                  <a:schemeClr val="bg1"/>
                </a:solidFill>
              </a:rPr>
              <a:t>‘De dood van Socrates’</a:t>
            </a:r>
          </a:p>
          <a:p>
            <a:pPr algn="l"/>
            <a:endParaRPr lang="nl-NL" dirty="0">
              <a:solidFill>
                <a:schemeClr val="bg1"/>
              </a:solidFill>
            </a:endParaRPr>
          </a:p>
          <a:p>
            <a:pPr lvl="0" algn="l"/>
            <a:r>
              <a:rPr lang="nl-NL" sz="3000" dirty="0">
                <a:solidFill>
                  <a:schemeClr val="bg1"/>
                </a:solidFill>
              </a:rPr>
              <a:t>* Huisschilder van de Franse Revolutie</a:t>
            </a:r>
          </a:p>
          <a:p>
            <a:pPr lvl="0" algn="l"/>
            <a:r>
              <a:rPr lang="nl-NL" sz="3000" dirty="0">
                <a:solidFill>
                  <a:schemeClr val="bg1"/>
                </a:solidFill>
              </a:rPr>
              <a:t>* Hofschilder van Keizer Napoleon</a:t>
            </a:r>
          </a:p>
          <a:p>
            <a:pPr lvl="0" algn="l"/>
            <a:r>
              <a:rPr lang="nl-NL" sz="3000" dirty="0">
                <a:solidFill>
                  <a:schemeClr val="bg1"/>
                </a:solidFill>
              </a:rPr>
              <a:t>* Classicisme</a:t>
            </a:r>
          </a:p>
          <a:p>
            <a:pPr lvl="0" algn="l"/>
            <a:r>
              <a:rPr lang="nl-NL" sz="3000" dirty="0">
                <a:solidFill>
                  <a:schemeClr val="bg1"/>
                </a:solidFill>
              </a:rPr>
              <a:t>* Schildert revolutionaire ideeën</a:t>
            </a:r>
          </a:p>
          <a:p>
            <a:pPr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4074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1052736"/>
            <a:ext cx="6400800" cy="4586064"/>
          </a:xfrm>
        </p:spPr>
        <p:txBody>
          <a:bodyPr>
            <a:normAutofit/>
          </a:bodyPr>
          <a:lstStyle/>
          <a:p>
            <a:pPr lvl="0"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Afbeelding 5" descr="Afbeeldingsresultaat voor david de dood van socrates"/>
          <p:cNvPicPr/>
          <p:nvPr/>
        </p:nvPicPr>
        <p:blipFill>
          <a:blip r:embed="rId3">
            <a:extLst>
              <a:ext uri="{28A0092B-C50C-407E-A947-70E740481C1C}">
                <a14:useLocalDpi xmlns:a14="http://schemas.microsoft.com/office/drawing/2010/main" val="0"/>
              </a:ext>
            </a:extLst>
          </a:blip>
          <a:srcRect/>
          <a:stretch>
            <a:fillRect/>
          </a:stretch>
        </p:blipFill>
        <p:spPr bwMode="auto">
          <a:xfrm>
            <a:off x="1043608" y="775737"/>
            <a:ext cx="6912768" cy="4545563"/>
          </a:xfrm>
          <a:prstGeom prst="rect">
            <a:avLst/>
          </a:prstGeom>
          <a:noFill/>
          <a:ln>
            <a:noFill/>
          </a:ln>
        </p:spPr>
      </p:pic>
    </p:spTree>
    <p:extLst>
      <p:ext uri="{BB962C8B-B14F-4D97-AF65-F5344CB8AC3E}">
        <p14:creationId xmlns:p14="http://schemas.microsoft.com/office/powerpoint/2010/main" val="395565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836712"/>
            <a:ext cx="6400800" cy="4968552"/>
          </a:xfrm>
        </p:spPr>
        <p:txBody>
          <a:bodyPr>
            <a:normAutofit/>
          </a:bodyPr>
          <a:lstStyle/>
          <a:p>
            <a:pPr algn="l"/>
            <a:r>
              <a:rPr lang="nl-NL" b="1" dirty="0">
                <a:solidFill>
                  <a:schemeClr val="bg1"/>
                </a:solidFill>
              </a:rPr>
              <a:t>Socrates:</a:t>
            </a:r>
          </a:p>
          <a:p>
            <a:pPr algn="l"/>
            <a:endParaRPr lang="nl-NL" dirty="0">
              <a:solidFill>
                <a:schemeClr val="bg1"/>
              </a:solidFill>
            </a:endParaRPr>
          </a:p>
          <a:p>
            <a:pPr lvl="0" algn="l"/>
            <a:r>
              <a:rPr lang="nl-NL" sz="3000" dirty="0">
                <a:solidFill>
                  <a:schemeClr val="bg1"/>
                </a:solidFill>
              </a:rPr>
              <a:t>Verdedigingsrede 38a: </a:t>
            </a:r>
          </a:p>
          <a:p>
            <a:pPr lvl="0" algn="l"/>
            <a:endParaRPr lang="nl-NL" sz="3000" u="sng" dirty="0">
              <a:solidFill>
                <a:schemeClr val="bg1"/>
              </a:solidFill>
              <a:hlinkClick r:id="rId2"/>
            </a:endParaRPr>
          </a:p>
          <a:p>
            <a:pPr algn="l"/>
            <a:r>
              <a:rPr lang="nl-NL" dirty="0">
                <a:solidFill>
                  <a:schemeClr val="bg1"/>
                </a:solidFill>
              </a:rPr>
              <a:t>ὁ </a:t>
            </a:r>
            <a:r>
              <a:rPr lang="nl-NL" dirty="0" err="1">
                <a:solidFill>
                  <a:schemeClr val="bg1"/>
                </a:solidFill>
              </a:rPr>
              <a:t>δὲ</a:t>
            </a:r>
            <a:r>
              <a:rPr lang="nl-NL" dirty="0">
                <a:solidFill>
                  <a:schemeClr val="bg1"/>
                </a:solidFill>
              </a:rPr>
              <a:t> </a:t>
            </a:r>
            <a:r>
              <a:rPr lang="nl-NL" dirty="0" err="1">
                <a:solidFill>
                  <a:schemeClr val="bg1"/>
                </a:solidFill>
              </a:rPr>
              <a:t>ἀνεξέτ</a:t>
            </a:r>
            <a:r>
              <a:rPr lang="nl-NL" dirty="0">
                <a:solidFill>
                  <a:schemeClr val="bg1"/>
                </a:solidFill>
              </a:rPr>
              <a:t>αστος βίος οὐ βιωτὸς ἀνθρώπῳ</a:t>
            </a:r>
          </a:p>
          <a:p>
            <a:pPr algn="l"/>
            <a:endParaRPr lang="nl-NL" sz="3000" dirty="0">
              <a:solidFill>
                <a:schemeClr val="bg1"/>
              </a:solidFill>
            </a:endParaRPr>
          </a:p>
          <a:p>
            <a:pPr algn="l"/>
            <a:endParaRPr lang="nl-NL" sz="12800" dirty="0">
              <a:solidFill>
                <a:schemeClr val="bg1"/>
              </a:solidFill>
            </a:endParaRPr>
          </a:p>
          <a:p>
            <a:pPr marL="1143000" indent="-1143000" algn="l">
              <a:buFont typeface="Arial" panose="020B0604020202020204" pitchFamily="34" charset="0"/>
              <a:buChar char="•"/>
            </a:pPr>
            <a:endParaRPr lang="nl-NL" sz="12800"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7909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836712"/>
            <a:ext cx="6400800" cy="4968552"/>
          </a:xfrm>
        </p:spPr>
        <p:txBody>
          <a:bodyPr>
            <a:normAutofit fontScale="92500" lnSpcReduction="10000"/>
          </a:bodyPr>
          <a:lstStyle/>
          <a:p>
            <a:pPr algn="l"/>
            <a:r>
              <a:rPr lang="nl-NL" b="1" dirty="0">
                <a:solidFill>
                  <a:schemeClr val="bg1"/>
                </a:solidFill>
              </a:rPr>
              <a:t>Socrates:</a:t>
            </a:r>
          </a:p>
          <a:p>
            <a:pPr algn="l"/>
            <a:endParaRPr lang="nl-NL" dirty="0">
              <a:solidFill>
                <a:schemeClr val="bg1"/>
              </a:solidFill>
            </a:endParaRPr>
          </a:p>
          <a:p>
            <a:pPr lvl="0" algn="l"/>
            <a:r>
              <a:rPr lang="nl-NL" sz="3000" dirty="0">
                <a:solidFill>
                  <a:schemeClr val="bg1"/>
                </a:solidFill>
              </a:rPr>
              <a:t>Verdedigingsrede 38a: </a:t>
            </a:r>
          </a:p>
          <a:p>
            <a:pPr lvl="0" algn="l"/>
            <a:endParaRPr lang="nl-NL" sz="3000" u="sng" dirty="0">
              <a:solidFill>
                <a:schemeClr val="bg1"/>
              </a:solidFill>
              <a:hlinkClick r:id="rId2"/>
            </a:endParaRPr>
          </a:p>
          <a:p>
            <a:pPr algn="l"/>
            <a:r>
              <a:rPr lang="nl-NL" dirty="0">
                <a:solidFill>
                  <a:schemeClr val="bg1"/>
                </a:solidFill>
              </a:rPr>
              <a:t>ὁ </a:t>
            </a:r>
            <a:r>
              <a:rPr lang="nl-NL" dirty="0" err="1">
                <a:solidFill>
                  <a:schemeClr val="bg1"/>
                </a:solidFill>
              </a:rPr>
              <a:t>δὲ</a:t>
            </a:r>
            <a:r>
              <a:rPr lang="nl-NL" dirty="0">
                <a:solidFill>
                  <a:schemeClr val="bg1"/>
                </a:solidFill>
              </a:rPr>
              <a:t> </a:t>
            </a:r>
            <a:r>
              <a:rPr lang="nl-NL" dirty="0" err="1">
                <a:solidFill>
                  <a:schemeClr val="bg1"/>
                </a:solidFill>
              </a:rPr>
              <a:t>ἀνεξέτ</a:t>
            </a:r>
            <a:r>
              <a:rPr lang="nl-NL" dirty="0">
                <a:solidFill>
                  <a:schemeClr val="bg1"/>
                </a:solidFill>
              </a:rPr>
              <a:t>αστος βίος οὐ βιωτὸς ἀνθρώπῳ</a:t>
            </a:r>
          </a:p>
          <a:p>
            <a:pPr algn="l"/>
            <a:endParaRPr lang="nl-NL" dirty="0">
              <a:solidFill>
                <a:schemeClr val="bg1"/>
              </a:solidFill>
            </a:endParaRPr>
          </a:p>
          <a:p>
            <a:pPr algn="l"/>
            <a:r>
              <a:rPr lang="nl-NL" sz="3000" dirty="0">
                <a:solidFill>
                  <a:schemeClr val="bg1"/>
                </a:solidFill>
              </a:rPr>
              <a:t>Het niet onderzochte leven is niet levenswaardig voor de mens.</a:t>
            </a:r>
          </a:p>
          <a:p>
            <a:r>
              <a:rPr lang="nl-NL" dirty="0"/>
              <a:t> </a:t>
            </a:r>
          </a:p>
          <a:p>
            <a:pPr lvl="0" algn="l"/>
            <a:endParaRPr lang="nl-NL" sz="12800" dirty="0">
              <a:solidFill>
                <a:schemeClr val="bg1"/>
              </a:solidFill>
            </a:endParaRPr>
          </a:p>
          <a:p>
            <a:pPr marL="1143000" indent="-1143000" algn="l">
              <a:buFont typeface="Arial" panose="020B0604020202020204" pitchFamily="34" charset="0"/>
              <a:buChar char="•"/>
            </a:pPr>
            <a:endParaRPr lang="nl-NL" sz="12800"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4479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836712"/>
            <a:ext cx="6400800" cy="4968552"/>
          </a:xfrm>
        </p:spPr>
        <p:txBody>
          <a:bodyPr>
            <a:normAutofit fontScale="62500" lnSpcReduction="20000"/>
          </a:bodyPr>
          <a:lstStyle/>
          <a:p>
            <a:pPr algn="l"/>
            <a:r>
              <a:rPr lang="nl-NL" b="1" dirty="0">
                <a:solidFill>
                  <a:schemeClr val="bg1"/>
                </a:solidFill>
              </a:rPr>
              <a:t>Socrates:</a:t>
            </a:r>
          </a:p>
          <a:p>
            <a:pPr algn="l"/>
            <a:endParaRPr lang="nl-NL" dirty="0">
              <a:solidFill>
                <a:schemeClr val="bg1"/>
              </a:solidFill>
            </a:endParaRPr>
          </a:p>
          <a:p>
            <a:pPr lvl="0" algn="l"/>
            <a:r>
              <a:rPr lang="nl-NL" sz="3000" dirty="0">
                <a:solidFill>
                  <a:schemeClr val="bg1"/>
                </a:solidFill>
              </a:rPr>
              <a:t>* </a:t>
            </a:r>
            <a:r>
              <a:rPr lang="nl-NL" dirty="0">
                <a:solidFill>
                  <a:schemeClr val="bg1"/>
                </a:solidFill>
              </a:rPr>
              <a:t>ὁ </a:t>
            </a:r>
            <a:r>
              <a:rPr lang="nl-NL" dirty="0" err="1">
                <a:solidFill>
                  <a:schemeClr val="bg1"/>
                </a:solidFill>
              </a:rPr>
              <a:t>δὲ</a:t>
            </a:r>
            <a:r>
              <a:rPr lang="nl-NL" dirty="0">
                <a:solidFill>
                  <a:schemeClr val="bg1"/>
                </a:solidFill>
              </a:rPr>
              <a:t> </a:t>
            </a:r>
            <a:r>
              <a:rPr lang="nl-NL" dirty="0" err="1">
                <a:solidFill>
                  <a:schemeClr val="bg1"/>
                </a:solidFill>
              </a:rPr>
              <a:t>ἀνεξέτ</a:t>
            </a:r>
            <a:r>
              <a:rPr lang="nl-NL" dirty="0">
                <a:solidFill>
                  <a:schemeClr val="bg1"/>
                </a:solidFill>
              </a:rPr>
              <a:t>αστος βίος οὐ βιωτὸς ἀνθρώπῳ</a:t>
            </a:r>
          </a:p>
          <a:p>
            <a:pPr algn="l"/>
            <a:r>
              <a:rPr lang="nl-NL" sz="3000" dirty="0">
                <a:solidFill>
                  <a:schemeClr val="bg1"/>
                </a:solidFill>
              </a:rPr>
              <a:t>Het niet onderzochte leven is niet levenswaardig voor de mens.</a:t>
            </a:r>
          </a:p>
          <a:p>
            <a:r>
              <a:rPr lang="nl-NL" dirty="0"/>
              <a:t> </a:t>
            </a:r>
          </a:p>
          <a:p>
            <a:pPr lvl="0" algn="l"/>
            <a:r>
              <a:rPr lang="nl-NL" dirty="0">
                <a:solidFill>
                  <a:schemeClr val="bg1"/>
                </a:solidFill>
              </a:rPr>
              <a:t>* Zelfonderzoek, opvattingen onderzoek, ten dienste van goed samenleven.</a:t>
            </a:r>
          </a:p>
          <a:p>
            <a:pPr lvl="0" algn="l"/>
            <a:r>
              <a:rPr lang="nl-NL" dirty="0">
                <a:solidFill>
                  <a:schemeClr val="bg1"/>
                </a:solidFill>
              </a:rPr>
              <a:t>* Klopt mijn beeld van de werkelijkheid (nog) wel?</a:t>
            </a:r>
          </a:p>
          <a:p>
            <a:pPr lvl="0" algn="l"/>
            <a:r>
              <a:rPr lang="nl-NL" dirty="0">
                <a:solidFill>
                  <a:schemeClr val="bg1"/>
                </a:solidFill>
              </a:rPr>
              <a:t>* Horzel: mensen weten minder dan ze menen te weten</a:t>
            </a:r>
          </a:p>
          <a:p>
            <a:pPr lvl="0" algn="l"/>
            <a:r>
              <a:rPr lang="nl-NL" dirty="0">
                <a:solidFill>
                  <a:schemeClr val="bg1"/>
                </a:solidFill>
              </a:rPr>
              <a:t>* Vroedvrouw: mensen weten meer dan ze denken te weten</a:t>
            </a:r>
          </a:p>
          <a:p>
            <a:pPr lvl="0" algn="l"/>
            <a:r>
              <a:rPr lang="nl-NL" dirty="0">
                <a:solidFill>
                  <a:schemeClr val="bg1"/>
                </a:solidFill>
              </a:rPr>
              <a:t>* Nodig: tijd om stil te staan bij ervaring, doordenken, doorvragen</a:t>
            </a:r>
          </a:p>
          <a:p>
            <a:pPr lvl="0" algn="l"/>
            <a:r>
              <a:rPr lang="nl-NL" dirty="0">
                <a:solidFill>
                  <a:schemeClr val="bg1"/>
                </a:solidFill>
              </a:rPr>
              <a:t>* In gesprek: dialoog (van </a:t>
            </a:r>
            <a:r>
              <a:rPr lang="nl-NL" dirty="0" err="1">
                <a:solidFill>
                  <a:schemeClr val="bg1"/>
                </a:solidFill>
              </a:rPr>
              <a:t>dialegesthai</a:t>
            </a:r>
            <a:r>
              <a:rPr lang="nl-NL" dirty="0">
                <a:solidFill>
                  <a:schemeClr val="bg1"/>
                </a:solidFill>
              </a:rPr>
              <a:t>: doorspreken)</a:t>
            </a:r>
          </a:p>
          <a:p>
            <a:pPr algn="l"/>
            <a:endParaRPr lang="nl-NL" sz="3000" dirty="0">
              <a:solidFill>
                <a:schemeClr val="bg1"/>
              </a:solidFill>
            </a:endParaRPr>
          </a:p>
          <a:p>
            <a:pPr algn="l"/>
            <a:endParaRPr lang="nl-NL" sz="12800" dirty="0">
              <a:solidFill>
                <a:schemeClr val="bg1"/>
              </a:solidFill>
            </a:endParaRPr>
          </a:p>
          <a:p>
            <a:pPr marL="1143000" indent="-1143000" algn="l">
              <a:buFont typeface="Arial" panose="020B0604020202020204" pitchFamily="34" charset="0"/>
              <a:buChar char="•"/>
            </a:pPr>
            <a:endParaRPr lang="nl-NL" sz="12800"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653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836712"/>
            <a:ext cx="6400800" cy="4968552"/>
          </a:xfrm>
        </p:spPr>
        <p:txBody>
          <a:bodyPr>
            <a:normAutofit/>
          </a:bodyPr>
          <a:lstStyle/>
          <a:p>
            <a:pPr algn="l"/>
            <a:r>
              <a:rPr lang="nl-NL" b="1" dirty="0">
                <a:solidFill>
                  <a:schemeClr val="bg1"/>
                </a:solidFill>
              </a:rPr>
              <a:t>Socratisch Café: </a:t>
            </a:r>
          </a:p>
          <a:p>
            <a:pPr algn="l"/>
            <a:endParaRPr lang="nl-NL" dirty="0">
              <a:solidFill>
                <a:schemeClr val="bg1"/>
              </a:solidFill>
            </a:endParaRPr>
          </a:p>
          <a:p>
            <a:pPr lvl="0" algn="l"/>
            <a:r>
              <a:rPr lang="nl-NL" sz="2400" dirty="0">
                <a:solidFill>
                  <a:schemeClr val="bg1"/>
                </a:solidFill>
              </a:rPr>
              <a:t>* Zelf en met anderen nadenken over een fundamenteel thema: vertrouwen, identiteit, gastvrijheid, waarheid, woede, normaal, echtheid</a:t>
            </a:r>
          </a:p>
          <a:p>
            <a:pPr lvl="0" algn="l"/>
            <a:r>
              <a:rPr lang="nl-NL" sz="2400" dirty="0">
                <a:solidFill>
                  <a:schemeClr val="bg1"/>
                </a:solidFill>
              </a:rPr>
              <a:t>* Elke eerste maandag van de maand, 2,5 uur, groep van ca. 18 mensen</a:t>
            </a:r>
          </a:p>
          <a:p>
            <a:pPr lvl="0" algn="l"/>
            <a:r>
              <a:rPr lang="nl-NL" sz="2400" dirty="0">
                <a:solidFill>
                  <a:schemeClr val="bg1"/>
                </a:solidFill>
              </a:rPr>
              <a:t>* Wielercafé De Velosoof</a:t>
            </a:r>
          </a:p>
          <a:p>
            <a:pPr lvl="0" algn="l"/>
            <a:r>
              <a:rPr lang="nl-NL" sz="2400" dirty="0">
                <a:solidFill>
                  <a:schemeClr val="bg1"/>
                </a:solidFill>
              </a:rPr>
              <a:t>* Belangstelling jongerencafé?</a:t>
            </a:r>
            <a:endParaRPr lang="nl-NL" sz="12800"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7475847"/>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TotalTime>
  <Words>486</Words>
  <Application>Microsoft Office PowerPoint</Application>
  <PresentationFormat>Diavoorstelling (4:3)</PresentationFormat>
  <Paragraphs>133</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Times New Roman</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TWC Automatiseringsdiensten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Symposium ‘Levenskunst op leeftijd’</dc:title>
  <dc:creator>Brunhilde Legeland</dc:creator>
  <cp:lastModifiedBy>Brunhilde Legeland</cp:lastModifiedBy>
  <cp:revision>52</cp:revision>
  <dcterms:created xsi:type="dcterms:W3CDTF">2016-09-16T08:48:19Z</dcterms:created>
  <dcterms:modified xsi:type="dcterms:W3CDTF">2018-06-04T08:14:26Z</dcterms:modified>
</cp:coreProperties>
</file>