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66" r:id="rId3"/>
    <p:sldId id="289" r:id="rId4"/>
    <p:sldId id="267" r:id="rId5"/>
    <p:sldId id="274" r:id="rId6"/>
    <p:sldId id="268" r:id="rId7"/>
    <p:sldId id="290" r:id="rId8"/>
    <p:sldId id="269" r:id="rId9"/>
    <p:sldId id="275" r:id="rId10"/>
    <p:sldId id="271" r:id="rId11"/>
    <p:sldId id="278" r:id="rId12"/>
    <p:sldId id="279" r:id="rId13"/>
    <p:sldId id="280" r:id="rId14"/>
    <p:sldId id="282" r:id="rId15"/>
    <p:sldId id="291" r:id="rId16"/>
    <p:sldId id="276" r:id="rId17"/>
    <p:sldId id="283" r:id="rId18"/>
    <p:sldId id="284" r:id="rId19"/>
    <p:sldId id="285" r:id="rId20"/>
    <p:sldId id="286" r:id="rId21"/>
    <p:sldId id="287" r:id="rId22"/>
    <p:sldId id="288" r:id="rId2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91" autoAdjust="0"/>
  </p:normalViewPr>
  <p:slideViewPr>
    <p:cSldViewPr>
      <p:cViewPr varScale="1">
        <p:scale>
          <a:sx n="109" d="100"/>
          <a:sy n="109" d="100"/>
        </p:scale>
        <p:origin x="167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D4696B0D-8A9E-4723-A272-C3F96665DF27}" type="datetimeFigureOut">
              <a:rPr lang="nl-NL" smtClean="0"/>
              <a:pPr/>
              <a:t>31-10-2019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1EEEC29-05E4-4044-979A-1ED5066A0B89}"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4696B0D-8A9E-4723-A272-C3F96665DF27}" type="datetimeFigureOut">
              <a:rPr lang="nl-NL" smtClean="0"/>
              <a:pPr/>
              <a:t>31-10-2019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1EEEC29-05E4-4044-979A-1ED5066A0B89}"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4696B0D-8A9E-4723-A272-C3F96665DF27}" type="datetimeFigureOut">
              <a:rPr lang="nl-NL" smtClean="0"/>
              <a:pPr/>
              <a:t>31-10-2019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1EEEC29-05E4-4044-979A-1ED5066A0B89}"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4696B0D-8A9E-4723-A272-C3F96665DF27}" type="datetimeFigureOut">
              <a:rPr lang="nl-NL" smtClean="0"/>
              <a:pPr/>
              <a:t>31-10-2019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1EEEC29-05E4-4044-979A-1ED5066A0B89}"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D4696B0D-8A9E-4723-A272-C3F96665DF27}" type="datetimeFigureOut">
              <a:rPr lang="nl-NL" smtClean="0"/>
              <a:pPr/>
              <a:t>31-10-2019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1EEEC29-05E4-4044-979A-1ED5066A0B89}"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D4696B0D-8A9E-4723-A272-C3F96665DF27}" type="datetimeFigureOut">
              <a:rPr lang="nl-NL" smtClean="0"/>
              <a:pPr/>
              <a:t>31-10-2019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1EEEC29-05E4-4044-979A-1ED5066A0B89}"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D4696B0D-8A9E-4723-A272-C3F96665DF27}" type="datetimeFigureOut">
              <a:rPr lang="nl-NL" smtClean="0"/>
              <a:pPr/>
              <a:t>31-10-2019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1EEEC29-05E4-4044-979A-1ED5066A0B89}"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D4696B0D-8A9E-4723-A272-C3F96665DF27}" type="datetimeFigureOut">
              <a:rPr lang="nl-NL" smtClean="0"/>
              <a:pPr/>
              <a:t>31-10-2019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1EEEC29-05E4-4044-979A-1ED5066A0B89}"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4696B0D-8A9E-4723-A272-C3F96665DF27}" type="datetimeFigureOut">
              <a:rPr lang="nl-NL" smtClean="0"/>
              <a:pPr/>
              <a:t>31-10-2019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1EEEC29-05E4-4044-979A-1ED5066A0B89}"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4696B0D-8A9E-4723-A272-C3F96665DF27}" type="datetimeFigureOut">
              <a:rPr lang="nl-NL" smtClean="0"/>
              <a:pPr/>
              <a:t>31-10-2019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1EEEC29-05E4-4044-979A-1ED5066A0B89}"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4696B0D-8A9E-4723-A272-C3F96665DF27}" type="datetimeFigureOut">
              <a:rPr lang="nl-NL" smtClean="0"/>
              <a:pPr/>
              <a:t>31-10-2019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1EEEC29-05E4-4044-979A-1ED5066A0B89}"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696B0D-8A9E-4723-A272-C3F96665DF27}" type="datetimeFigureOut">
              <a:rPr lang="nl-NL" smtClean="0"/>
              <a:pPr/>
              <a:t>31-10-2019</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EEEC29-05E4-4044-979A-1ED5066A0B89}"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2856"/>
            <a:ext cx="7772400" cy="45719"/>
          </a:xfrm>
        </p:spPr>
        <p:txBody>
          <a:bodyPr>
            <a:normAutofit fontScale="90000"/>
          </a:bodyPr>
          <a:lstStyle/>
          <a:p>
            <a:endParaRPr lang="nl-NL" dirty="0"/>
          </a:p>
        </p:txBody>
      </p:sp>
      <p:sp>
        <p:nvSpPr>
          <p:cNvPr id="3" name="Ondertitel 2"/>
          <p:cNvSpPr>
            <a:spLocks noGrp="1"/>
          </p:cNvSpPr>
          <p:nvPr>
            <p:ph type="subTitle" idx="1"/>
          </p:nvPr>
        </p:nvSpPr>
        <p:spPr>
          <a:xfrm>
            <a:off x="1371600" y="1700808"/>
            <a:ext cx="6400800" cy="3937992"/>
          </a:xfrm>
        </p:spPr>
        <p:txBody>
          <a:bodyPr/>
          <a:lstStyle/>
          <a:p>
            <a:pPr algn="l"/>
            <a:r>
              <a:rPr lang="nl-NL" dirty="0" smtClean="0">
                <a:solidFill>
                  <a:schemeClr val="bg1"/>
                </a:solidFill>
              </a:rPr>
              <a:t>1918</a:t>
            </a:r>
            <a:r>
              <a:rPr lang="nl-NL" dirty="0">
                <a:solidFill>
                  <a:schemeClr val="bg1"/>
                </a:solidFill>
              </a:rPr>
              <a:t>: </a:t>
            </a:r>
            <a:r>
              <a:rPr lang="nl-NL">
                <a:solidFill>
                  <a:schemeClr val="bg1"/>
                </a:solidFill>
              </a:rPr>
              <a:t>Nelson </a:t>
            </a:r>
            <a:r>
              <a:rPr lang="nl-NL" smtClean="0">
                <a:solidFill>
                  <a:schemeClr val="bg1"/>
                </a:solidFill>
              </a:rPr>
              <a:t>“</a:t>
            </a:r>
            <a:r>
              <a:rPr lang="nl-NL" smtClean="0">
                <a:solidFill>
                  <a:schemeClr val="bg1"/>
                </a:solidFill>
              </a:rPr>
              <a:t>Von der</a:t>
            </a:r>
            <a:r>
              <a:rPr lang="nl-NL" smtClean="0">
                <a:solidFill>
                  <a:schemeClr val="bg1"/>
                </a:solidFill>
              </a:rPr>
              <a:t> </a:t>
            </a:r>
            <a:r>
              <a:rPr lang="nl-NL" dirty="0">
                <a:solidFill>
                  <a:schemeClr val="bg1"/>
                </a:solidFill>
              </a:rPr>
              <a:t>Kunst des </a:t>
            </a:r>
            <a:r>
              <a:rPr lang="nl-NL" dirty="0" err="1">
                <a:solidFill>
                  <a:schemeClr val="bg1"/>
                </a:solidFill>
              </a:rPr>
              <a:t>Philosophierens</a:t>
            </a:r>
            <a:r>
              <a:rPr lang="nl-NL" dirty="0" smtClean="0">
                <a:solidFill>
                  <a:schemeClr val="bg1"/>
                </a:solidFill>
              </a:rPr>
              <a:t>”</a:t>
            </a:r>
            <a:br>
              <a:rPr lang="nl-NL" dirty="0" smtClean="0">
                <a:solidFill>
                  <a:schemeClr val="bg1"/>
                </a:solidFill>
              </a:rPr>
            </a:br>
            <a:endParaRPr lang="nl-NL" dirty="0">
              <a:solidFill>
                <a:schemeClr val="bg1"/>
              </a:solidFill>
            </a:endParaRPr>
          </a:p>
          <a:p>
            <a:pPr algn="l"/>
            <a:r>
              <a:rPr lang="nl-NL" dirty="0">
                <a:solidFill>
                  <a:schemeClr val="bg1"/>
                </a:solidFill>
              </a:rPr>
              <a:t>100 jaar praktijk, 100 jaar theorievorming: spoort dat nog?</a:t>
            </a:r>
          </a:p>
          <a:p>
            <a:endParaRPr lang="nl-NL" dirty="0"/>
          </a:p>
        </p:txBody>
      </p:sp>
      <p:pic>
        <p:nvPicPr>
          <p:cNvPr id="1026" name="Picture 2" descr="cid:E1C3D9CC-DCFA-453D-ABE7-B0ACC6ABFCB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3757" y="6381328"/>
            <a:ext cx="9143800"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hthoek 3"/>
          <p:cNvSpPr/>
          <p:nvPr/>
        </p:nvSpPr>
        <p:spPr>
          <a:xfrm>
            <a:off x="1371600" y="6427047"/>
            <a:ext cx="4680520" cy="276999"/>
          </a:xfrm>
          <a:prstGeom prst="rect">
            <a:avLst/>
          </a:prstGeom>
        </p:spPr>
        <p:txBody>
          <a:bodyPr wrap="square">
            <a:spAutoFit/>
          </a:bodyPr>
          <a:lstStyle/>
          <a:p>
            <a:pPr>
              <a:spcAft>
                <a:spcPts val="1200"/>
              </a:spcAft>
            </a:pPr>
            <a:r>
              <a:rPr lang="nl-NL" sz="1200"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Het Nieuwe Trivium - filosoferen in organisaties</a:t>
            </a:r>
            <a:endParaRPr lang="nl-NL"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192205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45719"/>
          </a:xfrm>
        </p:spPr>
        <p:txBody>
          <a:bodyPr>
            <a:normAutofit fontScale="90000"/>
          </a:bodyPr>
          <a:lstStyle/>
          <a:p>
            <a:endParaRPr lang="nl-NL" dirty="0"/>
          </a:p>
        </p:txBody>
      </p:sp>
      <p:sp>
        <p:nvSpPr>
          <p:cNvPr id="3" name="Ondertitel 2"/>
          <p:cNvSpPr>
            <a:spLocks noGrp="1"/>
          </p:cNvSpPr>
          <p:nvPr>
            <p:ph type="subTitle" idx="1"/>
          </p:nvPr>
        </p:nvSpPr>
        <p:spPr>
          <a:xfrm>
            <a:off x="1371600" y="260648"/>
            <a:ext cx="6400800" cy="6336704"/>
          </a:xfrm>
        </p:spPr>
        <p:txBody>
          <a:bodyPr>
            <a:normAutofit/>
          </a:bodyPr>
          <a:lstStyle/>
          <a:p>
            <a:pPr lvl="0" algn="l"/>
            <a:r>
              <a:rPr lang="nl-NL" dirty="0">
                <a:solidFill>
                  <a:schemeClr val="bg1"/>
                </a:solidFill>
              </a:rPr>
              <a:t>Argumentatieve gespreksvoering?</a:t>
            </a:r>
          </a:p>
          <a:p>
            <a:pPr algn="l"/>
            <a:r>
              <a:rPr lang="nl-NL" dirty="0" err="1" smtClean="0">
                <a:solidFill>
                  <a:schemeClr val="bg1"/>
                </a:solidFill>
              </a:rPr>
              <a:t>Raupach-Strey</a:t>
            </a:r>
            <a:r>
              <a:rPr lang="nl-NL" dirty="0" smtClean="0">
                <a:solidFill>
                  <a:schemeClr val="bg1"/>
                </a:solidFill>
              </a:rPr>
              <a:t>: </a:t>
            </a:r>
            <a:endParaRPr lang="nl-NL" dirty="0">
              <a:solidFill>
                <a:schemeClr val="bg1"/>
              </a:solidFill>
            </a:endParaRPr>
          </a:p>
          <a:p>
            <a:pPr algn="l"/>
            <a:r>
              <a:rPr lang="en-GB" i="1" dirty="0" smtClean="0">
                <a:solidFill>
                  <a:schemeClr val="bg1"/>
                </a:solidFill>
              </a:rPr>
              <a:t/>
            </a:r>
            <a:br>
              <a:rPr lang="en-GB" i="1" dirty="0" smtClean="0">
                <a:solidFill>
                  <a:schemeClr val="bg1"/>
                </a:solidFill>
              </a:rPr>
            </a:br>
            <a:r>
              <a:rPr lang="en-GB" i="1" dirty="0" smtClean="0">
                <a:solidFill>
                  <a:schemeClr val="bg1"/>
                </a:solidFill>
              </a:rPr>
              <a:t>A </a:t>
            </a:r>
            <a:r>
              <a:rPr lang="en-GB" i="1" dirty="0">
                <a:solidFill>
                  <a:schemeClr val="bg1"/>
                </a:solidFill>
              </a:rPr>
              <a:t>Socratic Dialogue is an argumentative enquiry by a conversation community, based on personal experience. It tries to find out the truth about a philosophical question by striving for consensus about the answer, after collectively testing its validity. </a:t>
            </a:r>
            <a:endParaRPr lang="nl-NL" dirty="0">
              <a:solidFill>
                <a:schemeClr val="bg1"/>
              </a:solidFill>
            </a:endParaRPr>
          </a:p>
          <a:p>
            <a:endParaRPr lang="nl-NL" dirty="0"/>
          </a:p>
        </p:txBody>
      </p:sp>
      <p:pic>
        <p:nvPicPr>
          <p:cNvPr id="4" name="Picture 2" descr="cid:E1C3D9CC-DCFA-453D-ABE7-B0ACC6ABFCB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3757" y="6381328"/>
            <a:ext cx="9143800"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hthoek 4"/>
          <p:cNvSpPr/>
          <p:nvPr/>
        </p:nvSpPr>
        <p:spPr>
          <a:xfrm>
            <a:off x="1371600" y="6427047"/>
            <a:ext cx="4680520" cy="276999"/>
          </a:xfrm>
          <a:prstGeom prst="rect">
            <a:avLst/>
          </a:prstGeom>
        </p:spPr>
        <p:txBody>
          <a:bodyPr wrap="square">
            <a:spAutoFit/>
          </a:bodyPr>
          <a:lstStyle/>
          <a:p>
            <a:pPr>
              <a:spcAft>
                <a:spcPts val="1200"/>
              </a:spcAft>
            </a:pPr>
            <a:r>
              <a:rPr lang="nl-NL" sz="1200"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Het Nieuwe Trivium - filosoferen in organisaties</a:t>
            </a:r>
            <a:endParaRPr lang="nl-NL"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011505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45719"/>
          </a:xfrm>
        </p:spPr>
        <p:txBody>
          <a:bodyPr>
            <a:normAutofit fontScale="90000"/>
          </a:bodyPr>
          <a:lstStyle/>
          <a:p>
            <a:endParaRPr lang="nl-NL" dirty="0"/>
          </a:p>
        </p:txBody>
      </p:sp>
      <p:sp>
        <p:nvSpPr>
          <p:cNvPr id="3" name="Ondertitel 2"/>
          <p:cNvSpPr>
            <a:spLocks noGrp="1"/>
          </p:cNvSpPr>
          <p:nvPr>
            <p:ph type="subTitle" idx="1"/>
          </p:nvPr>
        </p:nvSpPr>
        <p:spPr>
          <a:xfrm>
            <a:off x="1371600" y="260648"/>
            <a:ext cx="6400800" cy="6336704"/>
          </a:xfrm>
        </p:spPr>
        <p:txBody>
          <a:bodyPr>
            <a:normAutofit/>
          </a:bodyPr>
          <a:lstStyle/>
          <a:p>
            <a:pPr lvl="0" algn="l"/>
            <a:r>
              <a:rPr lang="nl-NL" dirty="0" smtClean="0">
                <a:solidFill>
                  <a:schemeClr val="bg1"/>
                </a:solidFill>
              </a:rPr>
              <a:t/>
            </a:r>
            <a:br>
              <a:rPr lang="nl-NL" dirty="0" smtClean="0">
                <a:solidFill>
                  <a:schemeClr val="bg1"/>
                </a:solidFill>
              </a:rPr>
            </a:br>
            <a:r>
              <a:rPr lang="nl-NL" dirty="0" smtClean="0">
                <a:solidFill>
                  <a:schemeClr val="bg1"/>
                </a:solidFill>
              </a:rPr>
              <a:t>Conceptuele </a:t>
            </a:r>
            <a:r>
              <a:rPr lang="nl-NL" dirty="0">
                <a:solidFill>
                  <a:schemeClr val="bg1"/>
                </a:solidFill>
              </a:rPr>
              <a:t>verheldering?</a:t>
            </a:r>
          </a:p>
          <a:p>
            <a:pPr algn="l"/>
            <a:r>
              <a:rPr lang="nl-NL" dirty="0" err="1">
                <a:solidFill>
                  <a:schemeClr val="bg1"/>
                </a:solidFill>
              </a:rPr>
              <a:t>Horster</a:t>
            </a:r>
            <a:r>
              <a:rPr lang="nl-NL" dirty="0">
                <a:solidFill>
                  <a:schemeClr val="bg1"/>
                </a:solidFill>
              </a:rPr>
              <a:t>:</a:t>
            </a:r>
          </a:p>
          <a:p>
            <a:pPr algn="l"/>
            <a:endParaRPr lang="en-GB" i="1" dirty="0" smtClean="0">
              <a:solidFill>
                <a:schemeClr val="bg1"/>
              </a:solidFill>
            </a:endParaRPr>
          </a:p>
          <a:p>
            <a:pPr algn="l"/>
            <a:r>
              <a:rPr lang="en-GB" i="1" dirty="0" smtClean="0">
                <a:solidFill>
                  <a:schemeClr val="bg1"/>
                </a:solidFill>
              </a:rPr>
              <a:t>We </a:t>
            </a:r>
            <a:r>
              <a:rPr lang="en-GB" i="1" dirty="0">
                <a:solidFill>
                  <a:schemeClr val="bg1"/>
                </a:solidFill>
              </a:rPr>
              <a:t>have to reflect on a concept while using concepts that cannot be examined at the same time. There is no other working tool. (‘</a:t>
            </a:r>
            <a:r>
              <a:rPr lang="en-GB" i="1" dirty="0" err="1">
                <a:solidFill>
                  <a:schemeClr val="bg1"/>
                </a:solidFill>
              </a:rPr>
              <a:t>Begriffsarbeit</a:t>
            </a:r>
            <a:r>
              <a:rPr lang="en-GB" i="1" dirty="0">
                <a:solidFill>
                  <a:schemeClr val="bg1"/>
                </a:solidFill>
              </a:rPr>
              <a:t>’)</a:t>
            </a:r>
            <a:endParaRPr lang="nl-NL" dirty="0">
              <a:solidFill>
                <a:schemeClr val="bg1"/>
              </a:solidFill>
            </a:endParaRPr>
          </a:p>
          <a:p>
            <a:endParaRPr lang="nl-NL" dirty="0"/>
          </a:p>
        </p:txBody>
      </p:sp>
      <p:pic>
        <p:nvPicPr>
          <p:cNvPr id="4" name="Picture 2" descr="cid:E1C3D9CC-DCFA-453D-ABE7-B0ACC6ABFCB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3757" y="6381328"/>
            <a:ext cx="9143800"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hthoek 4"/>
          <p:cNvSpPr/>
          <p:nvPr/>
        </p:nvSpPr>
        <p:spPr>
          <a:xfrm>
            <a:off x="1371600" y="6427047"/>
            <a:ext cx="4680520" cy="276999"/>
          </a:xfrm>
          <a:prstGeom prst="rect">
            <a:avLst/>
          </a:prstGeom>
        </p:spPr>
        <p:txBody>
          <a:bodyPr wrap="square">
            <a:spAutoFit/>
          </a:bodyPr>
          <a:lstStyle/>
          <a:p>
            <a:pPr>
              <a:spcAft>
                <a:spcPts val="1200"/>
              </a:spcAft>
            </a:pPr>
            <a:r>
              <a:rPr lang="nl-NL" sz="1200"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Het Nieuwe Trivium - filosoferen in organisaties</a:t>
            </a:r>
            <a:endParaRPr lang="nl-NL"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62997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45719"/>
          </a:xfrm>
        </p:spPr>
        <p:txBody>
          <a:bodyPr>
            <a:normAutofit fontScale="90000"/>
          </a:bodyPr>
          <a:lstStyle/>
          <a:p>
            <a:endParaRPr lang="nl-NL" dirty="0"/>
          </a:p>
        </p:txBody>
      </p:sp>
      <p:sp>
        <p:nvSpPr>
          <p:cNvPr id="3" name="Ondertitel 2"/>
          <p:cNvSpPr>
            <a:spLocks noGrp="1"/>
          </p:cNvSpPr>
          <p:nvPr>
            <p:ph type="subTitle" idx="1"/>
          </p:nvPr>
        </p:nvSpPr>
        <p:spPr>
          <a:xfrm>
            <a:off x="1371600" y="260648"/>
            <a:ext cx="6400800" cy="6336704"/>
          </a:xfrm>
        </p:spPr>
        <p:txBody>
          <a:bodyPr>
            <a:normAutofit/>
          </a:bodyPr>
          <a:lstStyle/>
          <a:p>
            <a:pPr lvl="0" algn="l"/>
            <a:r>
              <a:rPr lang="nl-NL" dirty="0" smtClean="0">
                <a:solidFill>
                  <a:schemeClr val="bg1"/>
                </a:solidFill>
              </a:rPr>
              <a:t/>
            </a:r>
            <a:br>
              <a:rPr lang="nl-NL" dirty="0" smtClean="0">
                <a:solidFill>
                  <a:schemeClr val="bg1"/>
                </a:solidFill>
              </a:rPr>
            </a:br>
            <a:endParaRPr lang="nl-NL" dirty="0" smtClean="0">
              <a:solidFill>
                <a:schemeClr val="bg1"/>
              </a:solidFill>
            </a:endParaRPr>
          </a:p>
          <a:p>
            <a:pPr lvl="0" algn="l"/>
            <a:r>
              <a:rPr lang="nl-NL" dirty="0" smtClean="0">
                <a:solidFill>
                  <a:schemeClr val="bg1"/>
                </a:solidFill>
              </a:rPr>
              <a:t>Impliciete </a:t>
            </a:r>
            <a:r>
              <a:rPr lang="nl-NL" dirty="0">
                <a:solidFill>
                  <a:schemeClr val="bg1"/>
                </a:solidFill>
              </a:rPr>
              <a:t>kennis expliciet maken?</a:t>
            </a:r>
          </a:p>
          <a:p>
            <a:pPr algn="l"/>
            <a:r>
              <a:rPr lang="nl-NL" dirty="0" err="1">
                <a:solidFill>
                  <a:schemeClr val="bg1"/>
                </a:solidFill>
              </a:rPr>
              <a:t>Gronke</a:t>
            </a:r>
            <a:r>
              <a:rPr lang="nl-NL" dirty="0">
                <a:solidFill>
                  <a:schemeClr val="bg1"/>
                </a:solidFill>
              </a:rPr>
              <a:t>:</a:t>
            </a:r>
          </a:p>
          <a:p>
            <a:pPr algn="l"/>
            <a:endParaRPr lang="en-GB" i="1" dirty="0" smtClean="0">
              <a:solidFill>
                <a:schemeClr val="bg1"/>
              </a:solidFill>
            </a:endParaRPr>
          </a:p>
          <a:p>
            <a:pPr algn="l"/>
            <a:r>
              <a:rPr lang="en-GB" i="1" dirty="0" smtClean="0">
                <a:solidFill>
                  <a:schemeClr val="bg1"/>
                </a:solidFill>
              </a:rPr>
              <a:t>The </a:t>
            </a:r>
            <a:r>
              <a:rPr lang="en-GB" i="1" dirty="0">
                <a:solidFill>
                  <a:schemeClr val="bg1"/>
                </a:solidFill>
              </a:rPr>
              <a:t>Socratic question looks for a clear and tested knowledge which still has to clarify an implicit pre-existing knowledge.</a:t>
            </a:r>
            <a:endParaRPr lang="nl-NL" dirty="0">
              <a:solidFill>
                <a:schemeClr val="bg1"/>
              </a:solidFill>
            </a:endParaRPr>
          </a:p>
          <a:p>
            <a:pPr lvl="0" algn="l"/>
            <a:endParaRPr lang="nl-NL" dirty="0"/>
          </a:p>
        </p:txBody>
      </p:sp>
      <p:pic>
        <p:nvPicPr>
          <p:cNvPr id="4" name="Picture 2" descr="cid:E1C3D9CC-DCFA-453D-ABE7-B0ACC6ABFCB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3757" y="6381328"/>
            <a:ext cx="9143800"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hthoek 4"/>
          <p:cNvSpPr/>
          <p:nvPr/>
        </p:nvSpPr>
        <p:spPr>
          <a:xfrm>
            <a:off x="1371600" y="6427047"/>
            <a:ext cx="4680520" cy="276999"/>
          </a:xfrm>
          <a:prstGeom prst="rect">
            <a:avLst/>
          </a:prstGeom>
        </p:spPr>
        <p:txBody>
          <a:bodyPr wrap="square">
            <a:spAutoFit/>
          </a:bodyPr>
          <a:lstStyle/>
          <a:p>
            <a:pPr>
              <a:spcAft>
                <a:spcPts val="1200"/>
              </a:spcAft>
            </a:pPr>
            <a:r>
              <a:rPr lang="nl-NL" sz="1200"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Het Nieuwe Trivium - filosoferen in organisaties</a:t>
            </a:r>
            <a:endParaRPr lang="nl-NL"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97540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45719"/>
          </a:xfrm>
        </p:spPr>
        <p:txBody>
          <a:bodyPr>
            <a:normAutofit fontScale="90000"/>
          </a:bodyPr>
          <a:lstStyle/>
          <a:p>
            <a:endParaRPr lang="nl-NL" dirty="0"/>
          </a:p>
        </p:txBody>
      </p:sp>
      <p:sp>
        <p:nvSpPr>
          <p:cNvPr id="3" name="Ondertitel 2"/>
          <p:cNvSpPr>
            <a:spLocks noGrp="1"/>
          </p:cNvSpPr>
          <p:nvPr>
            <p:ph type="subTitle" idx="1"/>
          </p:nvPr>
        </p:nvSpPr>
        <p:spPr>
          <a:xfrm>
            <a:off x="1371600" y="260648"/>
            <a:ext cx="6400800" cy="6336704"/>
          </a:xfrm>
        </p:spPr>
        <p:txBody>
          <a:bodyPr>
            <a:normAutofit/>
          </a:bodyPr>
          <a:lstStyle/>
          <a:p>
            <a:pPr lvl="0" algn="l"/>
            <a:r>
              <a:rPr lang="nl-NL" dirty="0" smtClean="0">
                <a:solidFill>
                  <a:schemeClr val="bg1"/>
                </a:solidFill>
              </a:rPr>
              <a:t/>
            </a:r>
            <a:br>
              <a:rPr lang="nl-NL" dirty="0" smtClean="0">
                <a:solidFill>
                  <a:schemeClr val="bg1"/>
                </a:solidFill>
              </a:rPr>
            </a:br>
            <a:r>
              <a:rPr lang="nl-NL" dirty="0">
                <a:solidFill>
                  <a:schemeClr val="bg1"/>
                </a:solidFill>
              </a:rPr>
              <a:t>Rol van het gesprek?</a:t>
            </a:r>
          </a:p>
          <a:p>
            <a:pPr algn="l"/>
            <a:r>
              <a:rPr lang="nl-NL" dirty="0" err="1">
                <a:solidFill>
                  <a:schemeClr val="bg1"/>
                </a:solidFill>
              </a:rPr>
              <a:t>Birnbacher</a:t>
            </a:r>
            <a:r>
              <a:rPr lang="nl-NL" dirty="0">
                <a:solidFill>
                  <a:schemeClr val="bg1"/>
                </a:solidFill>
              </a:rPr>
              <a:t>: </a:t>
            </a:r>
          </a:p>
          <a:p>
            <a:pPr algn="l"/>
            <a:endParaRPr lang="en-GB" i="1" dirty="0" smtClean="0">
              <a:solidFill>
                <a:schemeClr val="bg1"/>
              </a:solidFill>
            </a:endParaRPr>
          </a:p>
          <a:p>
            <a:pPr algn="l"/>
            <a:r>
              <a:rPr lang="en-GB" i="1" dirty="0" smtClean="0">
                <a:solidFill>
                  <a:schemeClr val="bg1"/>
                </a:solidFill>
              </a:rPr>
              <a:t>Like </a:t>
            </a:r>
            <a:r>
              <a:rPr lang="en-GB" i="1" dirty="0">
                <a:solidFill>
                  <a:schemeClr val="bg1"/>
                </a:solidFill>
              </a:rPr>
              <a:t>Socrates, Nelson holds that philosophical truths are accessible for both the solitary thinker and for the group dialogue. This implies that these insights are conceived independent of the dialogue itself.</a:t>
            </a:r>
            <a:endParaRPr lang="nl-NL" dirty="0">
              <a:solidFill>
                <a:schemeClr val="bg1"/>
              </a:solidFill>
            </a:endParaRPr>
          </a:p>
          <a:p>
            <a:pPr lvl="0" algn="l"/>
            <a:endParaRPr lang="nl-NL" dirty="0"/>
          </a:p>
        </p:txBody>
      </p:sp>
      <p:pic>
        <p:nvPicPr>
          <p:cNvPr id="4" name="Picture 2" descr="cid:E1C3D9CC-DCFA-453D-ABE7-B0ACC6ABFCB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3757" y="6381328"/>
            <a:ext cx="9143800"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hthoek 4"/>
          <p:cNvSpPr/>
          <p:nvPr/>
        </p:nvSpPr>
        <p:spPr>
          <a:xfrm>
            <a:off x="1371600" y="6427047"/>
            <a:ext cx="4680520" cy="276999"/>
          </a:xfrm>
          <a:prstGeom prst="rect">
            <a:avLst/>
          </a:prstGeom>
        </p:spPr>
        <p:txBody>
          <a:bodyPr wrap="square">
            <a:spAutoFit/>
          </a:bodyPr>
          <a:lstStyle/>
          <a:p>
            <a:pPr>
              <a:spcAft>
                <a:spcPts val="1200"/>
              </a:spcAft>
            </a:pPr>
            <a:r>
              <a:rPr lang="nl-NL" sz="1200"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Het Nieuwe Trivium - filosoferen in organisaties</a:t>
            </a:r>
            <a:endParaRPr lang="nl-NL"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553595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45719"/>
          </a:xfrm>
        </p:spPr>
        <p:txBody>
          <a:bodyPr>
            <a:normAutofit fontScale="90000"/>
          </a:bodyPr>
          <a:lstStyle/>
          <a:p>
            <a:endParaRPr lang="nl-NL" dirty="0"/>
          </a:p>
        </p:txBody>
      </p:sp>
      <p:sp>
        <p:nvSpPr>
          <p:cNvPr id="3" name="Ondertitel 2"/>
          <p:cNvSpPr>
            <a:spLocks noGrp="1"/>
          </p:cNvSpPr>
          <p:nvPr>
            <p:ph type="subTitle" idx="1"/>
          </p:nvPr>
        </p:nvSpPr>
        <p:spPr>
          <a:xfrm>
            <a:off x="1371600" y="260648"/>
            <a:ext cx="6400800" cy="6336704"/>
          </a:xfrm>
        </p:spPr>
        <p:txBody>
          <a:bodyPr>
            <a:normAutofit fontScale="55000" lnSpcReduction="20000"/>
          </a:bodyPr>
          <a:lstStyle/>
          <a:p>
            <a:pPr lvl="0" algn="l"/>
            <a:r>
              <a:rPr lang="nl-NL" dirty="0" smtClean="0">
                <a:solidFill>
                  <a:schemeClr val="bg1"/>
                </a:solidFill>
              </a:rPr>
              <a:t>Rol </a:t>
            </a:r>
            <a:r>
              <a:rPr lang="nl-NL" dirty="0">
                <a:solidFill>
                  <a:schemeClr val="bg1"/>
                </a:solidFill>
              </a:rPr>
              <a:t>van taal?</a:t>
            </a:r>
          </a:p>
          <a:p>
            <a:pPr algn="l"/>
            <a:r>
              <a:rPr lang="nl-NL" dirty="0">
                <a:solidFill>
                  <a:schemeClr val="bg1"/>
                </a:solidFill>
              </a:rPr>
              <a:t>Citaat Nelson</a:t>
            </a:r>
          </a:p>
          <a:p>
            <a:pPr algn="l"/>
            <a:r>
              <a:rPr lang="en-GB" i="1" dirty="0" smtClean="0">
                <a:solidFill>
                  <a:schemeClr val="bg1"/>
                </a:solidFill>
              </a:rPr>
              <a:t>The </a:t>
            </a:r>
            <a:r>
              <a:rPr lang="en-GB" i="1" dirty="0">
                <a:solidFill>
                  <a:schemeClr val="bg1"/>
                </a:solidFill>
              </a:rPr>
              <a:t>essence of philosophical knowledge makes it necessary that the words a philosopher uses to share his thoughts refer to clear-cut and well defined concepts. … That’s why we have to reject philosophical metaphors. An image leaves our thinking with too much leeway</a:t>
            </a:r>
            <a:r>
              <a:rPr lang="en-GB" i="1" dirty="0" smtClean="0">
                <a:solidFill>
                  <a:schemeClr val="bg1"/>
                </a:solidFill>
              </a:rPr>
              <a:t>.</a:t>
            </a:r>
          </a:p>
          <a:p>
            <a:pPr algn="l"/>
            <a:r>
              <a:rPr lang="en-GB" dirty="0" smtClean="0">
                <a:solidFill>
                  <a:schemeClr val="bg1"/>
                </a:solidFill>
              </a:rPr>
              <a:t/>
            </a:r>
            <a:br>
              <a:rPr lang="en-GB" dirty="0" smtClean="0">
                <a:solidFill>
                  <a:schemeClr val="bg1"/>
                </a:solidFill>
              </a:rPr>
            </a:br>
            <a:r>
              <a:rPr lang="en-GB" dirty="0" smtClean="0">
                <a:solidFill>
                  <a:schemeClr val="bg1"/>
                </a:solidFill>
              </a:rPr>
              <a:t>Herder</a:t>
            </a:r>
            <a:r>
              <a:rPr lang="en-GB" dirty="0">
                <a:solidFill>
                  <a:schemeClr val="bg1"/>
                </a:solidFill>
              </a:rPr>
              <a:t>:</a:t>
            </a:r>
            <a:endParaRPr lang="nl-NL" dirty="0">
              <a:solidFill>
                <a:schemeClr val="bg1"/>
              </a:solidFill>
            </a:endParaRPr>
          </a:p>
          <a:p>
            <a:pPr algn="l"/>
            <a:r>
              <a:rPr lang="en-GB" i="1" dirty="0">
                <a:solidFill>
                  <a:schemeClr val="bg1"/>
                </a:solidFill>
              </a:rPr>
              <a:t>Thought is essentially dependent on and bounded by language—i.e., one can only think if one has a language, and one can only think what one can express linguistically.</a:t>
            </a:r>
            <a:endParaRPr lang="nl-NL" dirty="0">
              <a:solidFill>
                <a:schemeClr val="bg1"/>
              </a:solidFill>
            </a:endParaRPr>
          </a:p>
          <a:p>
            <a:pPr algn="l"/>
            <a:r>
              <a:rPr lang="en-GB" dirty="0">
                <a:solidFill>
                  <a:schemeClr val="bg1"/>
                </a:solidFill>
              </a:rPr>
              <a:t> </a:t>
            </a:r>
            <a:endParaRPr lang="nl-NL" dirty="0">
              <a:solidFill>
                <a:schemeClr val="bg1"/>
              </a:solidFill>
            </a:endParaRPr>
          </a:p>
          <a:p>
            <a:pPr algn="l"/>
            <a:r>
              <a:rPr lang="en-GB" dirty="0">
                <a:solidFill>
                  <a:schemeClr val="bg1"/>
                </a:solidFill>
              </a:rPr>
              <a:t>Searle:</a:t>
            </a:r>
            <a:endParaRPr lang="nl-NL" dirty="0">
              <a:solidFill>
                <a:schemeClr val="bg1"/>
              </a:solidFill>
            </a:endParaRPr>
          </a:p>
          <a:p>
            <a:pPr algn="l"/>
            <a:r>
              <a:rPr lang="en-GB" i="1" dirty="0">
                <a:solidFill>
                  <a:schemeClr val="bg1"/>
                </a:solidFill>
              </a:rPr>
              <a:t>We tell people how things are, we try to get them to do things, we commit ourselves to do things, we express our feelings and attitudes and we bring about changes through our utterances. Often we do more than one of these at once in the same utterance</a:t>
            </a:r>
            <a:r>
              <a:rPr lang="en-GB" i="1" dirty="0" smtClean="0">
                <a:solidFill>
                  <a:schemeClr val="bg1"/>
                </a:solidFill>
              </a:rPr>
              <a:t>.</a:t>
            </a:r>
            <a:r>
              <a:rPr lang="en-GB" dirty="0"/>
              <a:t> </a:t>
            </a:r>
            <a:r>
              <a:rPr lang="en-GB" dirty="0" smtClean="0"/>
              <a:t/>
            </a:r>
            <a:br>
              <a:rPr lang="en-GB" dirty="0" smtClean="0"/>
            </a:br>
            <a:r>
              <a:rPr lang="en-GB" dirty="0" smtClean="0"/>
              <a:t/>
            </a:r>
            <a:br>
              <a:rPr lang="en-GB" dirty="0" smtClean="0"/>
            </a:br>
            <a:r>
              <a:rPr lang="en-GB" dirty="0" smtClean="0">
                <a:solidFill>
                  <a:schemeClr val="bg1"/>
                </a:solidFill>
              </a:rPr>
              <a:t>Davidson</a:t>
            </a:r>
            <a:r>
              <a:rPr lang="en-GB" dirty="0">
                <a:solidFill>
                  <a:schemeClr val="bg1"/>
                </a:solidFill>
              </a:rPr>
              <a:t>:</a:t>
            </a:r>
            <a:endParaRPr lang="nl-NL" dirty="0">
              <a:solidFill>
                <a:schemeClr val="bg1"/>
              </a:solidFill>
            </a:endParaRPr>
          </a:p>
          <a:p>
            <a:pPr algn="l"/>
            <a:r>
              <a:rPr lang="en-US" i="1" dirty="0">
                <a:solidFill>
                  <a:schemeClr val="bg1"/>
                </a:solidFill>
              </a:rPr>
              <a:t>There is no such thing as language, </a:t>
            </a:r>
            <a:r>
              <a:rPr lang="en-GB" i="1" dirty="0">
                <a:solidFill>
                  <a:schemeClr val="bg1"/>
                </a:solidFill>
              </a:rPr>
              <a:t>not if a language is anything like what many philosophers and linguists have supposed. There is therefore no such thing to be learned, mastered, or born with. W</a:t>
            </a:r>
            <a:r>
              <a:rPr lang="en-US" i="1" dirty="0">
                <a:solidFill>
                  <a:schemeClr val="bg1"/>
                </a:solidFill>
              </a:rPr>
              <a:t>e must give up the idea of a clearly defined shared structure which language users master and then apply to cases.</a:t>
            </a:r>
            <a:endParaRPr lang="nl-NL" dirty="0">
              <a:solidFill>
                <a:schemeClr val="bg1"/>
              </a:solidFill>
            </a:endParaRPr>
          </a:p>
          <a:p>
            <a:pPr algn="l"/>
            <a:endParaRPr lang="nl-NL" dirty="0">
              <a:solidFill>
                <a:schemeClr val="bg1"/>
              </a:solidFill>
            </a:endParaRPr>
          </a:p>
          <a:p>
            <a:pPr algn="l"/>
            <a:endParaRPr lang="nl-NL" dirty="0">
              <a:solidFill>
                <a:schemeClr val="bg1"/>
              </a:solidFill>
            </a:endParaRPr>
          </a:p>
          <a:p>
            <a:pPr lvl="0" algn="l"/>
            <a:endParaRPr lang="nl-NL" dirty="0"/>
          </a:p>
        </p:txBody>
      </p:sp>
      <p:pic>
        <p:nvPicPr>
          <p:cNvPr id="4" name="Picture 2" descr="cid:E1C3D9CC-DCFA-453D-ABE7-B0ACC6ABFCB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3757" y="6381328"/>
            <a:ext cx="9143800"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hthoek 4"/>
          <p:cNvSpPr/>
          <p:nvPr/>
        </p:nvSpPr>
        <p:spPr>
          <a:xfrm>
            <a:off x="1371600" y="6427047"/>
            <a:ext cx="4680520" cy="276999"/>
          </a:xfrm>
          <a:prstGeom prst="rect">
            <a:avLst/>
          </a:prstGeom>
        </p:spPr>
        <p:txBody>
          <a:bodyPr wrap="square">
            <a:spAutoFit/>
          </a:bodyPr>
          <a:lstStyle/>
          <a:p>
            <a:pPr>
              <a:spcAft>
                <a:spcPts val="1200"/>
              </a:spcAft>
            </a:pPr>
            <a:r>
              <a:rPr lang="nl-NL" sz="1200"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Het Nieuwe Trivium - filosoferen in organisaties</a:t>
            </a:r>
            <a:endParaRPr lang="nl-NL"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041693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45719"/>
          </a:xfrm>
        </p:spPr>
        <p:txBody>
          <a:bodyPr>
            <a:normAutofit fontScale="90000"/>
          </a:bodyPr>
          <a:lstStyle/>
          <a:p>
            <a:endParaRPr lang="nl-NL" dirty="0"/>
          </a:p>
        </p:txBody>
      </p:sp>
      <p:sp>
        <p:nvSpPr>
          <p:cNvPr id="3" name="Ondertitel 2"/>
          <p:cNvSpPr>
            <a:spLocks noGrp="1"/>
          </p:cNvSpPr>
          <p:nvPr>
            <p:ph type="subTitle" idx="1"/>
          </p:nvPr>
        </p:nvSpPr>
        <p:spPr>
          <a:xfrm>
            <a:off x="1371600" y="260648"/>
            <a:ext cx="6400800" cy="6336704"/>
          </a:xfrm>
        </p:spPr>
        <p:txBody>
          <a:bodyPr>
            <a:normAutofit/>
          </a:bodyPr>
          <a:lstStyle/>
          <a:p>
            <a:pPr lvl="0" algn="l"/>
            <a:r>
              <a:rPr lang="nl-NL" dirty="0" smtClean="0">
                <a:solidFill>
                  <a:schemeClr val="bg1"/>
                </a:solidFill>
              </a:rPr>
              <a:t>Speechacts</a:t>
            </a:r>
          </a:p>
          <a:p>
            <a:pPr lvl="0" algn="l"/>
            <a:endParaRPr lang="nl-NL" dirty="0">
              <a:solidFill>
                <a:schemeClr val="bg1"/>
              </a:solidFill>
            </a:endParaRPr>
          </a:p>
          <a:p>
            <a:pPr algn="l"/>
            <a:r>
              <a:rPr lang="en-GB" sz="2000" dirty="0" smtClean="0">
                <a:solidFill>
                  <a:schemeClr val="bg1"/>
                </a:solidFill>
              </a:rPr>
              <a:t>“I </a:t>
            </a:r>
            <a:r>
              <a:rPr lang="en-GB" sz="2000" dirty="0">
                <a:solidFill>
                  <a:schemeClr val="bg1"/>
                </a:solidFill>
              </a:rPr>
              <a:t>read an article in the newspaper this morning on the train. It was about the drastically increased tendency among young people to put piercings on various parts of their body. That, according to the author, is worrisome and harmful to health. That’s nonsense of course! </a:t>
            </a:r>
            <a:r>
              <a:rPr lang="en-GB" sz="2000" dirty="0" smtClean="0">
                <a:solidFill>
                  <a:schemeClr val="bg1"/>
                </a:solidFill>
              </a:rPr>
              <a:t>…”</a:t>
            </a:r>
          </a:p>
          <a:p>
            <a:pPr algn="l"/>
            <a:endParaRPr lang="nl-NL" sz="2000" dirty="0">
              <a:solidFill>
                <a:schemeClr val="bg1"/>
              </a:solidFill>
            </a:endParaRPr>
          </a:p>
          <a:p>
            <a:pPr algn="l"/>
            <a:r>
              <a:rPr lang="en-GB" sz="2000" dirty="0">
                <a:solidFill>
                  <a:schemeClr val="bg1"/>
                </a:solidFill>
              </a:rPr>
              <a:t>Core statement: This article is nonsense because it is an exaggeration to say that this tendency has increased drastically and it is not true that it harms health. Nowhere is this scientifically proven. </a:t>
            </a:r>
            <a:endParaRPr lang="nl-NL" sz="2000" dirty="0">
              <a:solidFill>
                <a:schemeClr val="bg1"/>
              </a:solidFill>
            </a:endParaRPr>
          </a:p>
          <a:p>
            <a:pPr algn="l"/>
            <a:r>
              <a:rPr lang="en-GB" sz="2000" dirty="0" smtClean="0">
                <a:solidFill>
                  <a:schemeClr val="bg1"/>
                </a:solidFill>
              </a:rPr>
              <a:t>(Kristof </a:t>
            </a:r>
            <a:r>
              <a:rPr lang="en-GB" sz="2000" dirty="0">
                <a:solidFill>
                  <a:schemeClr val="bg1"/>
                </a:solidFill>
              </a:rPr>
              <a:t>van Rossum in Understanding the other and </a:t>
            </a:r>
            <a:r>
              <a:rPr lang="en-GB" sz="2000" dirty="0" smtClean="0">
                <a:solidFill>
                  <a:schemeClr val="bg1"/>
                </a:solidFill>
              </a:rPr>
              <a:t>oneself)</a:t>
            </a:r>
            <a:endParaRPr lang="nl-NL" sz="2000" dirty="0">
              <a:solidFill>
                <a:schemeClr val="bg1"/>
              </a:solidFill>
            </a:endParaRPr>
          </a:p>
          <a:p>
            <a:pPr algn="l"/>
            <a:endParaRPr lang="nl-NL" dirty="0">
              <a:solidFill>
                <a:schemeClr val="bg1"/>
              </a:solidFill>
            </a:endParaRPr>
          </a:p>
          <a:p>
            <a:pPr lvl="0" algn="l"/>
            <a:endParaRPr lang="nl-NL" dirty="0"/>
          </a:p>
        </p:txBody>
      </p:sp>
      <p:pic>
        <p:nvPicPr>
          <p:cNvPr id="4" name="Picture 2" descr="cid:E1C3D9CC-DCFA-453D-ABE7-B0ACC6ABFCB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3757" y="6381328"/>
            <a:ext cx="9143800"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hthoek 4"/>
          <p:cNvSpPr/>
          <p:nvPr/>
        </p:nvSpPr>
        <p:spPr>
          <a:xfrm>
            <a:off x="1371600" y="6427047"/>
            <a:ext cx="4680520" cy="276999"/>
          </a:xfrm>
          <a:prstGeom prst="rect">
            <a:avLst/>
          </a:prstGeom>
        </p:spPr>
        <p:txBody>
          <a:bodyPr wrap="square">
            <a:spAutoFit/>
          </a:bodyPr>
          <a:lstStyle/>
          <a:p>
            <a:pPr>
              <a:spcAft>
                <a:spcPts val="1200"/>
              </a:spcAft>
            </a:pPr>
            <a:r>
              <a:rPr lang="nl-NL" sz="1200"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Het Nieuwe Trivium - filosoferen in organisaties</a:t>
            </a:r>
            <a:endParaRPr lang="nl-NL"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316418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476673"/>
            <a:ext cx="7772400" cy="5472608"/>
          </a:xfrm>
        </p:spPr>
        <p:txBody>
          <a:bodyPr>
            <a:normAutofit/>
          </a:bodyPr>
          <a:lstStyle/>
          <a:p>
            <a:endParaRPr lang="nl-NL" dirty="0"/>
          </a:p>
        </p:txBody>
      </p:sp>
      <p:sp>
        <p:nvSpPr>
          <p:cNvPr id="3" name="Ondertitel 2"/>
          <p:cNvSpPr>
            <a:spLocks noGrp="1"/>
          </p:cNvSpPr>
          <p:nvPr>
            <p:ph type="subTitle" idx="1"/>
          </p:nvPr>
        </p:nvSpPr>
        <p:spPr>
          <a:xfrm>
            <a:off x="1371600" y="260648"/>
            <a:ext cx="6400800" cy="6336704"/>
          </a:xfrm>
        </p:spPr>
        <p:txBody>
          <a:bodyPr>
            <a:normAutofit/>
          </a:bodyPr>
          <a:lstStyle/>
          <a:p>
            <a:pPr algn="l"/>
            <a:endParaRPr lang="nl-NL" dirty="0">
              <a:solidFill>
                <a:schemeClr val="bg1"/>
              </a:solidFill>
            </a:endParaRPr>
          </a:p>
          <a:p>
            <a:pPr lvl="0" algn="l"/>
            <a:r>
              <a:rPr lang="nl-NL" sz="2400" dirty="0">
                <a:solidFill>
                  <a:schemeClr val="bg1"/>
                </a:solidFill>
              </a:rPr>
              <a:t>Kernbewering of cruciaal moment?</a:t>
            </a:r>
          </a:p>
          <a:p>
            <a:pPr algn="l"/>
            <a:r>
              <a:rPr lang="nl-NL" sz="2400" dirty="0">
                <a:solidFill>
                  <a:schemeClr val="bg1"/>
                </a:solidFill>
              </a:rPr>
              <a:t>Zandlopermodel:</a:t>
            </a:r>
          </a:p>
          <a:p>
            <a:endParaRPr lang="nl-NL" dirty="0"/>
          </a:p>
        </p:txBody>
      </p:sp>
      <p:pic>
        <p:nvPicPr>
          <p:cNvPr id="4" name="Picture 2" descr="cid:E1C3D9CC-DCFA-453D-ABE7-B0ACC6ABFCB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3757" y="6381328"/>
            <a:ext cx="9143800"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hthoek 4"/>
          <p:cNvSpPr/>
          <p:nvPr/>
        </p:nvSpPr>
        <p:spPr>
          <a:xfrm>
            <a:off x="1371600" y="6427047"/>
            <a:ext cx="4680520" cy="276999"/>
          </a:xfrm>
          <a:prstGeom prst="rect">
            <a:avLst/>
          </a:prstGeom>
        </p:spPr>
        <p:txBody>
          <a:bodyPr wrap="square">
            <a:spAutoFit/>
          </a:bodyPr>
          <a:lstStyle/>
          <a:p>
            <a:pPr>
              <a:spcAft>
                <a:spcPts val="1200"/>
              </a:spcAft>
            </a:pPr>
            <a:r>
              <a:rPr lang="nl-NL" sz="1200"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Het Nieuwe Trivium - filosoferen in organisaties</a:t>
            </a:r>
            <a:endParaRPr lang="nl-NL" sz="1200" dirty="0">
              <a:latin typeface="Calibri" panose="020F0502020204030204" pitchFamily="34" charset="0"/>
              <a:ea typeface="Calibri" panose="020F0502020204030204" pitchFamily="34" charset="0"/>
              <a:cs typeface="Times New Roman" panose="02020603050405020304" pitchFamily="18" charset="0"/>
            </a:endParaRPr>
          </a:p>
        </p:txBody>
      </p:sp>
      <p:grpSp>
        <p:nvGrpSpPr>
          <p:cNvPr id="56" name="Groep 55"/>
          <p:cNvGrpSpPr/>
          <p:nvPr/>
        </p:nvGrpSpPr>
        <p:grpSpPr>
          <a:xfrm>
            <a:off x="107504" y="-4347864"/>
            <a:ext cx="10441160" cy="9909090"/>
            <a:chOff x="152400" y="152400"/>
            <a:chExt cx="9144000" cy="9909090"/>
          </a:xfrm>
        </p:grpSpPr>
        <p:cxnSp>
          <p:nvCxnSpPr>
            <p:cNvPr id="57" name="Rechte verbindingslijn 56"/>
            <p:cNvCxnSpPr>
              <a:cxnSpLocks noChangeShapeType="1"/>
            </p:cNvCxnSpPr>
            <p:nvPr/>
          </p:nvCxnSpPr>
          <p:spPr bwMode="auto">
            <a:xfrm>
              <a:off x="791845" y="8610600"/>
              <a:ext cx="0" cy="1828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58" name="Rechte verbindingslijn 57"/>
            <p:cNvCxnSpPr>
              <a:cxnSpLocks noChangeShapeType="1"/>
            </p:cNvCxnSpPr>
            <p:nvPr/>
          </p:nvCxnSpPr>
          <p:spPr bwMode="auto">
            <a:xfrm>
              <a:off x="3352165" y="8610600"/>
              <a:ext cx="0" cy="1828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59" name="Rectangle 166"/>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p>
          </p:txBody>
        </p:sp>
        <p:sp>
          <p:nvSpPr>
            <p:cNvPr id="60" name="Rectangle 167"/>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p>
          </p:txBody>
        </p:sp>
        <p:sp>
          <p:nvSpPr>
            <p:cNvPr id="61" name="Rectangle 16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nl-NL" sz="11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kumimoji="0" lang="nl-NL" altLang="nl-NL" sz="600" b="0" i="0" u="none" strike="noStrike" cap="none" normalizeH="0" baseline="0" smtClean="0">
                  <a:ln>
                    <a:noFill/>
                  </a:ln>
                  <a:solidFill>
                    <a:schemeClr val="tx1"/>
                  </a:solidFill>
                  <a:effectLst/>
                  <a:latin typeface="Arial" panose="020B0604020202020204" pitchFamily="34" charset="0"/>
                </a:rPr>
                <a:t> </a:t>
              </a:r>
              <a:endParaRPr kumimoji="0" lang="nl-NL" altLang="nl-NL" sz="1800" b="0" i="0" u="none" strike="noStrike" cap="none" normalizeH="0" baseline="0" smtClean="0">
                <a:ln>
                  <a:noFill/>
                </a:ln>
                <a:solidFill>
                  <a:schemeClr val="tx1"/>
                </a:solidFill>
                <a:effectLst/>
                <a:latin typeface="Arial" panose="020B0604020202020204" pitchFamily="34" charset="0"/>
              </a:endParaRPr>
            </a:p>
          </p:txBody>
        </p:sp>
        <p:sp>
          <p:nvSpPr>
            <p:cNvPr id="62" name="Rectangle 175"/>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p>
          </p:txBody>
        </p:sp>
        <p:sp>
          <p:nvSpPr>
            <p:cNvPr id="63" name="Rectangle 176"/>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p>
          </p:txBody>
        </p:sp>
        <p:sp>
          <p:nvSpPr>
            <p:cNvPr id="64" name="Rectangle 177"/>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nl-NL" sz="11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kumimoji="0" lang="nl-NL" altLang="nl-NL" sz="600" b="0" i="0" u="none" strike="noStrike" cap="none" normalizeH="0" baseline="0" smtClean="0">
                  <a:ln>
                    <a:noFill/>
                  </a:ln>
                  <a:solidFill>
                    <a:schemeClr val="tx1"/>
                  </a:solidFill>
                  <a:effectLst/>
                  <a:latin typeface="Arial" panose="020B0604020202020204" pitchFamily="34" charset="0"/>
                </a:rPr>
                <a:t> </a:t>
              </a:r>
              <a:endParaRPr kumimoji="0" lang="nl-NL" altLang="nl-NL" sz="1800" b="0" i="0" u="none" strike="noStrike" cap="none" normalizeH="0" baseline="0" smtClean="0">
                <a:ln>
                  <a:noFill/>
                </a:ln>
                <a:solidFill>
                  <a:schemeClr val="tx1"/>
                </a:solidFill>
                <a:effectLst/>
                <a:latin typeface="Arial" panose="020B0604020202020204" pitchFamily="34" charset="0"/>
              </a:endParaRPr>
            </a:p>
          </p:txBody>
        </p:sp>
        <p:sp>
          <p:nvSpPr>
            <p:cNvPr id="65" name="Rechthoek 64"/>
            <p:cNvSpPr/>
            <p:nvPr/>
          </p:nvSpPr>
          <p:spPr>
            <a:xfrm>
              <a:off x="584448" y="6369770"/>
              <a:ext cx="6984776" cy="36917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cxnSp>
          <p:nvCxnSpPr>
            <p:cNvPr id="66" name="Rechte verbindingslijn 65"/>
            <p:cNvCxnSpPr>
              <a:cxnSpLocks noChangeShapeType="1"/>
            </p:cNvCxnSpPr>
            <p:nvPr/>
          </p:nvCxnSpPr>
          <p:spPr bwMode="auto">
            <a:xfrm>
              <a:off x="1006475" y="6565900"/>
              <a:ext cx="27432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67" name="Rechte verbindingslijn 66"/>
            <p:cNvCxnSpPr>
              <a:cxnSpLocks noChangeShapeType="1"/>
            </p:cNvCxnSpPr>
            <p:nvPr/>
          </p:nvCxnSpPr>
          <p:spPr bwMode="auto">
            <a:xfrm>
              <a:off x="1006475" y="6566535"/>
              <a:ext cx="0" cy="7315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8" name="Rechte verbindingslijn 67"/>
            <p:cNvCxnSpPr>
              <a:cxnSpLocks noChangeShapeType="1"/>
            </p:cNvCxnSpPr>
            <p:nvPr/>
          </p:nvCxnSpPr>
          <p:spPr bwMode="auto">
            <a:xfrm>
              <a:off x="1006475" y="7276465"/>
              <a:ext cx="0" cy="256032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69" name="Rechte verbindingslijn 68"/>
            <p:cNvCxnSpPr>
              <a:cxnSpLocks noChangeShapeType="1"/>
            </p:cNvCxnSpPr>
            <p:nvPr/>
          </p:nvCxnSpPr>
          <p:spPr bwMode="auto">
            <a:xfrm>
              <a:off x="1006475" y="9773285"/>
              <a:ext cx="36576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0" name="Rechte verbindingslijn 69"/>
            <p:cNvCxnSpPr>
              <a:cxnSpLocks noChangeShapeType="1"/>
            </p:cNvCxnSpPr>
            <p:nvPr/>
          </p:nvCxnSpPr>
          <p:spPr bwMode="auto">
            <a:xfrm>
              <a:off x="1006475" y="8971280"/>
              <a:ext cx="36576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1" name="Rechte verbindingslijn 70"/>
            <p:cNvCxnSpPr>
              <a:cxnSpLocks noChangeShapeType="1"/>
            </p:cNvCxnSpPr>
            <p:nvPr/>
          </p:nvCxnSpPr>
          <p:spPr bwMode="auto">
            <a:xfrm>
              <a:off x="1189355" y="6565900"/>
              <a:ext cx="914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72" name="Rechte verbindingslijn 71"/>
            <p:cNvCxnSpPr>
              <a:cxnSpLocks noChangeShapeType="1"/>
            </p:cNvCxnSpPr>
            <p:nvPr/>
          </p:nvCxnSpPr>
          <p:spPr bwMode="auto">
            <a:xfrm>
              <a:off x="1463675" y="6565900"/>
              <a:ext cx="256032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73" name="Rechte verbindingslijn 72"/>
            <p:cNvCxnSpPr>
              <a:cxnSpLocks noChangeShapeType="1"/>
            </p:cNvCxnSpPr>
            <p:nvPr/>
          </p:nvCxnSpPr>
          <p:spPr bwMode="auto">
            <a:xfrm>
              <a:off x="1463040" y="6566535"/>
              <a:ext cx="0" cy="1828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74" name="Rechte verbindingslijn 73"/>
            <p:cNvCxnSpPr>
              <a:cxnSpLocks noChangeShapeType="1"/>
            </p:cNvCxnSpPr>
            <p:nvPr/>
          </p:nvCxnSpPr>
          <p:spPr bwMode="auto">
            <a:xfrm>
              <a:off x="1463675" y="6741795"/>
              <a:ext cx="246888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75" name="Rechte verbindingslijn 74"/>
            <p:cNvCxnSpPr>
              <a:cxnSpLocks noChangeShapeType="1"/>
            </p:cNvCxnSpPr>
            <p:nvPr/>
          </p:nvCxnSpPr>
          <p:spPr bwMode="auto">
            <a:xfrm>
              <a:off x="3931920" y="674179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76" name="Rechte verbindingslijn 75"/>
            <p:cNvCxnSpPr>
              <a:cxnSpLocks noChangeShapeType="1"/>
            </p:cNvCxnSpPr>
            <p:nvPr/>
          </p:nvCxnSpPr>
          <p:spPr bwMode="auto">
            <a:xfrm>
              <a:off x="4023360" y="6566535"/>
              <a:ext cx="0" cy="1828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77" name="Rechte verbindingslijn 76"/>
            <p:cNvCxnSpPr>
              <a:cxnSpLocks noChangeShapeType="1"/>
            </p:cNvCxnSpPr>
            <p:nvPr/>
          </p:nvCxnSpPr>
          <p:spPr bwMode="auto">
            <a:xfrm>
              <a:off x="3932555" y="6741795"/>
              <a:ext cx="914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78" name="Rechte verbindingslijn 77"/>
            <p:cNvCxnSpPr>
              <a:cxnSpLocks noChangeShapeType="1"/>
            </p:cNvCxnSpPr>
            <p:nvPr/>
          </p:nvCxnSpPr>
          <p:spPr bwMode="auto">
            <a:xfrm>
              <a:off x="1463675" y="6741795"/>
              <a:ext cx="1097280" cy="13716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79" name="Rechte verbindingslijn 78"/>
            <p:cNvCxnSpPr>
              <a:cxnSpLocks noChangeShapeType="1"/>
            </p:cNvCxnSpPr>
            <p:nvPr/>
          </p:nvCxnSpPr>
          <p:spPr bwMode="auto">
            <a:xfrm>
              <a:off x="2926080" y="8078470"/>
              <a:ext cx="0" cy="27432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80" name="Rechte verbindingslijn 79"/>
            <p:cNvCxnSpPr>
              <a:cxnSpLocks noChangeShapeType="1"/>
            </p:cNvCxnSpPr>
            <p:nvPr/>
          </p:nvCxnSpPr>
          <p:spPr bwMode="auto">
            <a:xfrm>
              <a:off x="2560955" y="8077835"/>
              <a:ext cx="36576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81" name="Rechte verbindingslijn 80"/>
            <p:cNvCxnSpPr>
              <a:cxnSpLocks noChangeShapeType="1"/>
            </p:cNvCxnSpPr>
            <p:nvPr/>
          </p:nvCxnSpPr>
          <p:spPr bwMode="auto">
            <a:xfrm>
              <a:off x="2926080" y="8169910"/>
              <a:ext cx="0" cy="1828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82" name="Rechte verbindingslijn 81"/>
            <p:cNvCxnSpPr>
              <a:cxnSpLocks noChangeShapeType="1"/>
            </p:cNvCxnSpPr>
            <p:nvPr/>
          </p:nvCxnSpPr>
          <p:spPr bwMode="auto">
            <a:xfrm>
              <a:off x="2560320" y="8078470"/>
              <a:ext cx="0" cy="27432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83" name="Rechte verbindingslijn 82"/>
            <p:cNvCxnSpPr>
              <a:cxnSpLocks noChangeShapeType="1"/>
            </p:cNvCxnSpPr>
            <p:nvPr/>
          </p:nvCxnSpPr>
          <p:spPr bwMode="auto">
            <a:xfrm>
              <a:off x="2560955" y="8344535"/>
              <a:ext cx="36576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84" name="Rechte verbindingslijn 83"/>
            <p:cNvCxnSpPr>
              <a:cxnSpLocks noChangeShapeType="1"/>
            </p:cNvCxnSpPr>
            <p:nvPr/>
          </p:nvCxnSpPr>
          <p:spPr bwMode="auto">
            <a:xfrm flipH="1">
              <a:off x="2926715" y="6741795"/>
              <a:ext cx="1097280" cy="13716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85" name="Rechte verbindingslijn 84"/>
            <p:cNvCxnSpPr>
              <a:cxnSpLocks noChangeShapeType="1"/>
            </p:cNvCxnSpPr>
            <p:nvPr/>
          </p:nvCxnSpPr>
          <p:spPr bwMode="auto">
            <a:xfrm flipH="1">
              <a:off x="1646555" y="8345170"/>
              <a:ext cx="914400" cy="118872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86" name="Rechte verbindingslijn 85"/>
            <p:cNvCxnSpPr>
              <a:cxnSpLocks noChangeShapeType="1"/>
            </p:cNvCxnSpPr>
            <p:nvPr/>
          </p:nvCxnSpPr>
          <p:spPr bwMode="auto">
            <a:xfrm>
              <a:off x="2926715" y="8345170"/>
              <a:ext cx="914400" cy="118872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87" name="Rechte verbindingslijn 86"/>
            <p:cNvCxnSpPr>
              <a:cxnSpLocks noChangeShapeType="1"/>
            </p:cNvCxnSpPr>
            <p:nvPr/>
          </p:nvCxnSpPr>
          <p:spPr bwMode="auto">
            <a:xfrm flipH="1">
              <a:off x="1646555" y="9505950"/>
              <a:ext cx="210312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88" name="Rechte verbindingslijn 87"/>
            <p:cNvCxnSpPr>
              <a:cxnSpLocks noChangeShapeType="1"/>
            </p:cNvCxnSpPr>
            <p:nvPr/>
          </p:nvCxnSpPr>
          <p:spPr bwMode="auto">
            <a:xfrm>
              <a:off x="1645920" y="9506585"/>
              <a:ext cx="0" cy="1828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89" name="Rechte verbindingslijn 88"/>
            <p:cNvCxnSpPr>
              <a:cxnSpLocks noChangeShapeType="1"/>
            </p:cNvCxnSpPr>
            <p:nvPr/>
          </p:nvCxnSpPr>
          <p:spPr bwMode="auto">
            <a:xfrm>
              <a:off x="1646555" y="9681845"/>
              <a:ext cx="210312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90" name="Rechte verbindingslijn 89"/>
            <p:cNvCxnSpPr>
              <a:cxnSpLocks noChangeShapeType="1"/>
            </p:cNvCxnSpPr>
            <p:nvPr/>
          </p:nvCxnSpPr>
          <p:spPr bwMode="auto">
            <a:xfrm>
              <a:off x="3749040" y="968184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91" name="Rechte verbindingslijn 90"/>
            <p:cNvCxnSpPr>
              <a:cxnSpLocks noChangeShapeType="1"/>
            </p:cNvCxnSpPr>
            <p:nvPr/>
          </p:nvCxnSpPr>
          <p:spPr bwMode="auto">
            <a:xfrm flipH="1">
              <a:off x="3658235" y="9505950"/>
              <a:ext cx="914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92" name="Rechte verbindingslijn 91"/>
            <p:cNvCxnSpPr>
              <a:cxnSpLocks noChangeShapeType="1"/>
            </p:cNvCxnSpPr>
            <p:nvPr/>
          </p:nvCxnSpPr>
          <p:spPr bwMode="auto">
            <a:xfrm>
              <a:off x="3840480" y="9506585"/>
              <a:ext cx="0" cy="1828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93" name="Rechte verbindingslijn 92"/>
            <p:cNvCxnSpPr>
              <a:cxnSpLocks noChangeShapeType="1"/>
            </p:cNvCxnSpPr>
            <p:nvPr/>
          </p:nvCxnSpPr>
          <p:spPr bwMode="auto">
            <a:xfrm>
              <a:off x="3749675" y="9681845"/>
              <a:ext cx="914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94" name="Rechte verbindingslijn 93"/>
            <p:cNvCxnSpPr>
              <a:cxnSpLocks noChangeShapeType="1"/>
            </p:cNvCxnSpPr>
            <p:nvPr/>
          </p:nvCxnSpPr>
          <p:spPr bwMode="auto">
            <a:xfrm>
              <a:off x="3658235" y="9505950"/>
              <a:ext cx="914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95" name="Rechte verbindingslijn 94"/>
            <p:cNvCxnSpPr>
              <a:cxnSpLocks noChangeShapeType="1"/>
            </p:cNvCxnSpPr>
            <p:nvPr/>
          </p:nvCxnSpPr>
          <p:spPr bwMode="auto">
            <a:xfrm>
              <a:off x="3749675" y="9505950"/>
              <a:ext cx="914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96" name="Rechte verbindingslijn 95"/>
            <p:cNvCxnSpPr>
              <a:cxnSpLocks noChangeShapeType="1"/>
            </p:cNvCxnSpPr>
            <p:nvPr/>
          </p:nvCxnSpPr>
          <p:spPr bwMode="auto">
            <a:xfrm>
              <a:off x="1920875" y="7275830"/>
              <a:ext cx="164592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97" name="Rechte verbindingslijn 96"/>
            <p:cNvCxnSpPr>
              <a:cxnSpLocks noChangeShapeType="1"/>
            </p:cNvCxnSpPr>
            <p:nvPr/>
          </p:nvCxnSpPr>
          <p:spPr bwMode="auto">
            <a:xfrm>
              <a:off x="2103755" y="7458710"/>
              <a:ext cx="13716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98" name="Rechte verbindingslijn 97"/>
            <p:cNvCxnSpPr>
              <a:cxnSpLocks noChangeShapeType="1"/>
            </p:cNvCxnSpPr>
            <p:nvPr/>
          </p:nvCxnSpPr>
          <p:spPr bwMode="auto">
            <a:xfrm>
              <a:off x="2195195" y="8788400"/>
              <a:ext cx="109728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99" name="Rechte verbindingslijn 98"/>
            <p:cNvCxnSpPr>
              <a:cxnSpLocks noChangeShapeType="1"/>
            </p:cNvCxnSpPr>
            <p:nvPr/>
          </p:nvCxnSpPr>
          <p:spPr bwMode="auto">
            <a:xfrm>
              <a:off x="2103755" y="8971280"/>
              <a:ext cx="13716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00" name="Rechte verbindingslijn 99"/>
            <p:cNvCxnSpPr>
              <a:cxnSpLocks noChangeShapeType="1"/>
            </p:cNvCxnSpPr>
            <p:nvPr/>
          </p:nvCxnSpPr>
          <p:spPr bwMode="auto">
            <a:xfrm flipH="1">
              <a:off x="2103755" y="7458710"/>
              <a:ext cx="914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01" name="Rechte verbindingslijn 100"/>
            <p:cNvCxnSpPr>
              <a:cxnSpLocks noChangeShapeType="1"/>
            </p:cNvCxnSpPr>
            <p:nvPr/>
          </p:nvCxnSpPr>
          <p:spPr bwMode="auto">
            <a:xfrm>
              <a:off x="2743200" y="6741795"/>
              <a:ext cx="0" cy="4572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02" name="Rechte verbindingslijn 101"/>
            <p:cNvCxnSpPr>
              <a:cxnSpLocks noChangeShapeType="1"/>
            </p:cNvCxnSpPr>
            <p:nvPr/>
          </p:nvCxnSpPr>
          <p:spPr bwMode="auto">
            <a:xfrm>
              <a:off x="2743200" y="7459345"/>
              <a:ext cx="0" cy="64008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03" name="Rechte verbindingslijn 102"/>
            <p:cNvCxnSpPr>
              <a:cxnSpLocks noChangeShapeType="1"/>
            </p:cNvCxnSpPr>
            <p:nvPr/>
          </p:nvCxnSpPr>
          <p:spPr bwMode="auto">
            <a:xfrm>
              <a:off x="2743200" y="8345170"/>
              <a:ext cx="0" cy="4572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04" name="Rechte verbindingslijn 103"/>
            <p:cNvCxnSpPr>
              <a:cxnSpLocks noChangeShapeType="1"/>
            </p:cNvCxnSpPr>
            <p:nvPr/>
          </p:nvCxnSpPr>
          <p:spPr bwMode="auto">
            <a:xfrm>
              <a:off x="2743200" y="8971915"/>
              <a:ext cx="0" cy="5486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05" name="Rechte verbindingslijn 104"/>
            <p:cNvCxnSpPr>
              <a:cxnSpLocks noChangeShapeType="1"/>
            </p:cNvCxnSpPr>
            <p:nvPr/>
          </p:nvCxnSpPr>
          <p:spPr bwMode="auto">
            <a:xfrm flipH="1">
              <a:off x="2012315" y="7458710"/>
              <a:ext cx="18288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06" name="Rechte verbindingslijn 105"/>
            <p:cNvCxnSpPr>
              <a:cxnSpLocks noChangeShapeType="1"/>
            </p:cNvCxnSpPr>
            <p:nvPr/>
          </p:nvCxnSpPr>
          <p:spPr bwMode="auto">
            <a:xfrm>
              <a:off x="2743200" y="6833235"/>
              <a:ext cx="0" cy="3657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07" name="Rectangle 269"/>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p>
          </p:txBody>
        </p:sp>
        <p:sp>
          <p:nvSpPr>
            <p:cNvPr id="108" name="Rectangle 270"/>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nl-NL"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Question</a:t>
              </a:r>
              <a:endParaRPr kumimoji="0" lang="nl-NL" altLang="nl-NL" sz="6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1800" b="0" i="0" u="none" strike="noStrike" cap="none" normalizeH="0" baseline="0" smtClean="0">
                <a:ln>
                  <a:noFill/>
                </a:ln>
                <a:solidFill>
                  <a:schemeClr val="tx1"/>
                </a:solidFill>
                <a:effectLst/>
                <a:latin typeface="Arial" panose="020B0604020202020204" pitchFamily="34" charset="0"/>
              </a:endParaRPr>
            </a:p>
          </p:txBody>
        </p:sp>
        <p:sp>
          <p:nvSpPr>
            <p:cNvPr id="109" name="Rectangle 271"/>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chemeClr val="tx1"/>
                  </a:solidFill>
                  <a:effectLst/>
                  <a:latin typeface="Arial" panose="020B0604020202020204" pitchFamily="34" charset="0"/>
                </a:rPr>
                <a:t/>
              </a:r>
              <a:br>
                <a:rPr kumimoji="0" lang="nl-NL" altLang="nl-NL" sz="1800" b="0" i="0" u="none" strike="noStrike" cap="none" normalizeH="0" baseline="0" smtClean="0">
                  <a:ln>
                    <a:noFill/>
                  </a:ln>
                  <a:solidFill>
                    <a:schemeClr val="tx1"/>
                  </a:solidFill>
                  <a:effectLst/>
                  <a:latin typeface="Arial" panose="020B0604020202020204" pitchFamily="34" charset="0"/>
                </a:rPr>
              </a:br>
              <a:endParaRPr kumimoji="0" lang="nl-NL" altLang="nl-NL"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nl-NL"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nl-NL" altLang="nl-NL" sz="6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1800" b="0" i="0" u="none" strike="noStrike" cap="none" normalizeH="0" baseline="0" smtClean="0">
                <a:ln>
                  <a:noFill/>
                </a:ln>
                <a:solidFill>
                  <a:schemeClr val="tx1"/>
                </a:solidFill>
                <a:effectLst/>
                <a:latin typeface="Arial" panose="020B0604020202020204" pitchFamily="34" charset="0"/>
              </a:endParaRPr>
            </a:p>
          </p:txBody>
        </p:sp>
        <p:sp>
          <p:nvSpPr>
            <p:cNvPr id="110" name="Rectangle 272"/>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nl-NL"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nl-NL"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Example</a:t>
              </a:r>
              <a:endParaRPr kumimoji="0" lang="nl-NL" altLang="nl-NL" sz="6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1800" b="0" i="0" u="none" strike="noStrike" cap="none" normalizeH="0" baseline="0" smtClean="0">
                <a:ln>
                  <a:noFill/>
                </a:ln>
                <a:solidFill>
                  <a:schemeClr val="tx1"/>
                </a:solidFill>
                <a:effectLst/>
                <a:latin typeface="Arial" panose="020B0604020202020204" pitchFamily="34" charset="0"/>
              </a:endParaRPr>
            </a:p>
          </p:txBody>
        </p:sp>
        <p:sp>
          <p:nvSpPr>
            <p:cNvPr id="111" name="Rectangle 273"/>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nl-NL"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Core statement/Crucial moment</a:t>
              </a:r>
              <a:endParaRPr kumimoji="0" lang="nl-NL" altLang="nl-NL" sz="6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1800" b="0" i="0" u="none" strike="noStrike" cap="none" normalizeH="0" baseline="0" smtClean="0">
                <a:ln>
                  <a:noFill/>
                </a:ln>
                <a:solidFill>
                  <a:schemeClr val="tx1"/>
                </a:solidFill>
                <a:effectLst/>
                <a:latin typeface="Arial" panose="020B0604020202020204" pitchFamily="34" charset="0"/>
              </a:endParaRPr>
            </a:p>
          </p:txBody>
        </p:sp>
        <p:sp>
          <p:nvSpPr>
            <p:cNvPr id="112" name="Rectangle 274"/>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chemeClr val="tx1"/>
                  </a:solidFill>
                  <a:effectLst/>
                  <a:latin typeface="Arial" panose="020B0604020202020204" pitchFamily="34" charset="0"/>
                </a:rPr>
                <a:t/>
              </a:r>
              <a:br>
                <a:rPr kumimoji="0" lang="nl-NL" altLang="nl-NL" sz="1800" b="0" i="0" u="none" strike="noStrike" cap="none" normalizeH="0" baseline="0" smtClean="0">
                  <a:ln>
                    <a:noFill/>
                  </a:ln>
                  <a:solidFill>
                    <a:schemeClr val="tx1"/>
                  </a:solidFill>
                  <a:effectLst/>
                  <a:latin typeface="Arial" panose="020B0604020202020204" pitchFamily="34" charset="0"/>
                </a:rPr>
              </a:br>
              <a:endParaRPr kumimoji="0" lang="nl-NL" altLang="nl-NL"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1800" b="0" i="0" u="none" strike="noStrike" cap="none" normalizeH="0" baseline="0" smtClean="0">
                <a:ln>
                  <a:noFill/>
                </a:ln>
                <a:solidFill>
                  <a:schemeClr val="tx1"/>
                </a:solidFill>
                <a:effectLst/>
                <a:latin typeface="Arial" panose="020B0604020202020204" pitchFamily="34" charset="0"/>
              </a:endParaRPr>
            </a:p>
          </p:txBody>
        </p:sp>
        <p:sp>
          <p:nvSpPr>
            <p:cNvPr id="113" name="Rectangle 275"/>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nl-NL"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Rules</a:t>
              </a:r>
              <a:endParaRPr kumimoji="0" lang="nl-NL" altLang="nl-NL" sz="6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1800" b="0" i="0" u="none" strike="noStrike" cap="none" normalizeH="0" baseline="0" smtClean="0">
                <a:ln>
                  <a:noFill/>
                </a:ln>
                <a:solidFill>
                  <a:schemeClr val="tx1"/>
                </a:solidFill>
                <a:effectLst/>
                <a:latin typeface="Arial" panose="020B0604020202020204" pitchFamily="34" charset="0"/>
              </a:endParaRPr>
            </a:p>
          </p:txBody>
        </p:sp>
        <p:sp>
          <p:nvSpPr>
            <p:cNvPr id="114" name="Rectangle 276"/>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chemeClr val="tx1"/>
                  </a:solidFill>
                  <a:effectLst/>
                  <a:latin typeface="Arial" panose="020B0604020202020204" pitchFamily="34" charset="0"/>
                </a:rPr>
                <a:t/>
              </a:r>
              <a:br>
                <a:rPr kumimoji="0" lang="nl-NL" altLang="nl-NL" sz="1800" b="0" i="0" u="none" strike="noStrike" cap="none" normalizeH="0" baseline="0" smtClean="0">
                  <a:ln>
                    <a:noFill/>
                  </a:ln>
                  <a:solidFill>
                    <a:schemeClr val="tx1"/>
                  </a:solidFill>
                  <a:effectLst/>
                  <a:latin typeface="Arial" panose="020B0604020202020204" pitchFamily="34" charset="0"/>
                </a:rPr>
              </a:br>
              <a:endParaRPr kumimoji="0" lang="nl-NL" altLang="nl-NL"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1800" b="0" i="0" u="none" strike="noStrike" cap="none" normalizeH="0" baseline="0" smtClean="0">
                <a:ln>
                  <a:noFill/>
                </a:ln>
                <a:solidFill>
                  <a:schemeClr val="tx1"/>
                </a:solidFill>
                <a:effectLst/>
                <a:latin typeface="Arial" panose="020B0604020202020204" pitchFamily="34" charset="0"/>
              </a:endParaRPr>
            </a:p>
          </p:txBody>
        </p:sp>
        <p:sp>
          <p:nvSpPr>
            <p:cNvPr id="115" name="Rectangle 277"/>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nl-NL"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Principles</a:t>
              </a:r>
              <a:endParaRPr kumimoji="0" lang="nl-NL" altLang="nl-NL" sz="6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1800" b="0" i="0" u="none" strike="noStrike" cap="none" normalizeH="0" baseline="0" smtClean="0">
                <a:ln>
                  <a:noFill/>
                </a:ln>
                <a:solidFill>
                  <a:schemeClr val="tx1"/>
                </a:solidFill>
                <a:effectLst/>
                <a:latin typeface="Arial" panose="020B0604020202020204" pitchFamily="34" charset="0"/>
              </a:endParaRPr>
            </a:p>
          </p:txBody>
        </p:sp>
      </p:grpSp>
      <p:sp>
        <p:nvSpPr>
          <p:cNvPr id="116" name="Tekstvak 115"/>
          <p:cNvSpPr txBox="1"/>
          <p:nvPr/>
        </p:nvSpPr>
        <p:spPr>
          <a:xfrm>
            <a:off x="5327576" y="1966526"/>
            <a:ext cx="4968551" cy="3293209"/>
          </a:xfrm>
          <a:prstGeom prst="rect">
            <a:avLst/>
          </a:prstGeom>
          <a:noFill/>
        </p:spPr>
        <p:txBody>
          <a:bodyPr wrap="square" rtlCol="0">
            <a:spAutoFit/>
          </a:bodyPr>
          <a:lstStyle/>
          <a:p>
            <a:r>
              <a:rPr lang="nl-NL" sz="1600" dirty="0" smtClean="0"/>
              <a:t>Question</a:t>
            </a:r>
            <a:br>
              <a:rPr lang="nl-NL" sz="1600" dirty="0" smtClean="0"/>
            </a:br>
            <a:endParaRPr lang="nl-NL" sz="1600" dirty="0" smtClean="0"/>
          </a:p>
          <a:p>
            <a:endParaRPr lang="nl-NL" sz="1600" dirty="0" smtClean="0"/>
          </a:p>
          <a:p>
            <a:r>
              <a:rPr lang="nl-NL" sz="1600" dirty="0" err="1" smtClean="0"/>
              <a:t>Example</a:t>
            </a:r>
            <a:r>
              <a:rPr lang="nl-NL" sz="1600" dirty="0" smtClean="0"/>
              <a:t/>
            </a:r>
            <a:br>
              <a:rPr lang="nl-NL" sz="1600" dirty="0" smtClean="0"/>
            </a:br>
            <a:endParaRPr lang="nl-NL" sz="1600" dirty="0" smtClean="0"/>
          </a:p>
          <a:p>
            <a:endParaRPr lang="nl-NL" sz="1600" dirty="0"/>
          </a:p>
          <a:p>
            <a:r>
              <a:rPr lang="nl-NL" sz="1600" dirty="0" err="1" smtClean="0"/>
              <a:t>Core</a:t>
            </a:r>
            <a:r>
              <a:rPr lang="nl-NL" sz="1600" dirty="0" smtClean="0"/>
              <a:t> statement/</a:t>
            </a:r>
            <a:r>
              <a:rPr lang="nl-NL" sz="1600" dirty="0" err="1"/>
              <a:t>C</a:t>
            </a:r>
            <a:r>
              <a:rPr lang="nl-NL" sz="1600" dirty="0" err="1" smtClean="0"/>
              <a:t>rucial</a:t>
            </a:r>
            <a:r>
              <a:rPr lang="nl-NL" sz="1600" dirty="0" smtClean="0"/>
              <a:t> moment</a:t>
            </a:r>
          </a:p>
          <a:p>
            <a:r>
              <a:rPr lang="nl-NL" sz="1600" dirty="0" smtClean="0"/>
              <a:t/>
            </a:r>
            <a:br>
              <a:rPr lang="nl-NL" sz="1600" dirty="0" smtClean="0"/>
            </a:br>
            <a:r>
              <a:rPr lang="nl-NL" sz="1600" dirty="0" smtClean="0"/>
              <a:t/>
            </a:r>
            <a:br>
              <a:rPr lang="nl-NL" sz="1600" dirty="0" smtClean="0"/>
            </a:br>
            <a:r>
              <a:rPr lang="nl-NL" sz="1600" dirty="0" smtClean="0"/>
              <a:t>Rules</a:t>
            </a:r>
            <a:br>
              <a:rPr lang="nl-NL" sz="1600" dirty="0" smtClean="0"/>
            </a:br>
            <a:r>
              <a:rPr lang="nl-NL" sz="1600" dirty="0" smtClean="0"/>
              <a:t/>
            </a:r>
            <a:br>
              <a:rPr lang="nl-NL" sz="1600" dirty="0" smtClean="0"/>
            </a:br>
            <a:endParaRPr lang="nl-NL" sz="1600" dirty="0" smtClean="0"/>
          </a:p>
          <a:p>
            <a:r>
              <a:rPr lang="nl-NL" sz="1600" dirty="0" err="1" smtClean="0"/>
              <a:t>Principles</a:t>
            </a:r>
            <a:endParaRPr lang="nl-NL" sz="1600" dirty="0"/>
          </a:p>
        </p:txBody>
      </p:sp>
    </p:spTree>
    <p:extLst>
      <p:ext uri="{BB962C8B-B14F-4D97-AF65-F5344CB8AC3E}">
        <p14:creationId xmlns:p14="http://schemas.microsoft.com/office/powerpoint/2010/main" val="36379703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45719"/>
          </a:xfrm>
        </p:spPr>
        <p:txBody>
          <a:bodyPr>
            <a:normAutofit fontScale="90000"/>
          </a:bodyPr>
          <a:lstStyle/>
          <a:p>
            <a:endParaRPr lang="nl-NL" dirty="0"/>
          </a:p>
        </p:txBody>
      </p:sp>
      <p:sp>
        <p:nvSpPr>
          <p:cNvPr id="3" name="Ondertitel 2"/>
          <p:cNvSpPr>
            <a:spLocks noGrp="1"/>
          </p:cNvSpPr>
          <p:nvPr>
            <p:ph type="subTitle" idx="1"/>
          </p:nvPr>
        </p:nvSpPr>
        <p:spPr>
          <a:xfrm>
            <a:off x="1371600" y="260648"/>
            <a:ext cx="6400800" cy="6336704"/>
          </a:xfrm>
        </p:spPr>
        <p:txBody>
          <a:bodyPr>
            <a:normAutofit fontScale="62500" lnSpcReduction="20000"/>
          </a:bodyPr>
          <a:lstStyle/>
          <a:p>
            <a:pPr algn="l"/>
            <a:r>
              <a:rPr lang="nl-NL" dirty="0" smtClean="0">
                <a:solidFill>
                  <a:schemeClr val="bg1"/>
                </a:solidFill>
              </a:rPr>
              <a:t/>
            </a:r>
            <a:br>
              <a:rPr lang="nl-NL" dirty="0" smtClean="0">
                <a:solidFill>
                  <a:schemeClr val="bg1"/>
                </a:solidFill>
              </a:rPr>
            </a:br>
            <a:r>
              <a:rPr lang="nl-NL" dirty="0">
                <a:solidFill>
                  <a:schemeClr val="bg1"/>
                </a:solidFill>
              </a:rPr>
              <a:t>Van wie zijn onze gedachten?</a:t>
            </a:r>
          </a:p>
          <a:p>
            <a:pPr algn="l"/>
            <a:r>
              <a:rPr lang="nl-NL" dirty="0">
                <a:solidFill>
                  <a:schemeClr val="bg1"/>
                </a:solidFill>
              </a:rPr>
              <a:t> </a:t>
            </a:r>
          </a:p>
          <a:p>
            <a:pPr algn="l"/>
            <a:endParaRPr lang="en-GB" dirty="0" smtClean="0">
              <a:solidFill>
                <a:schemeClr val="bg1"/>
              </a:solidFill>
            </a:endParaRPr>
          </a:p>
          <a:p>
            <a:pPr algn="l"/>
            <a:endParaRPr lang="en-GB" dirty="0">
              <a:solidFill>
                <a:schemeClr val="bg1"/>
              </a:solidFill>
            </a:endParaRPr>
          </a:p>
          <a:p>
            <a:pPr algn="l"/>
            <a:endParaRPr lang="en-GB" dirty="0" smtClean="0">
              <a:solidFill>
                <a:schemeClr val="bg1"/>
              </a:solidFill>
            </a:endParaRPr>
          </a:p>
          <a:p>
            <a:pPr algn="l"/>
            <a:endParaRPr lang="en-GB" dirty="0">
              <a:solidFill>
                <a:schemeClr val="bg1"/>
              </a:solidFill>
            </a:endParaRPr>
          </a:p>
          <a:p>
            <a:pPr algn="l"/>
            <a:endParaRPr lang="en-GB" dirty="0" smtClean="0">
              <a:solidFill>
                <a:schemeClr val="bg1"/>
              </a:solidFill>
            </a:endParaRPr>
          </a:p>
          <a:p>
            <a:pPr algn="l"/>
            <a:r>
              <a:rPr lang="en-GB" dirty="0" smtClean="0">
                <a:solidFill>
                  <a:schemeClr val="bg1"/>
                </a:solidFill>
              </a:rPr>
              <a:t>Conversation-analysis</a:t>
            </a:r>
            <a:r>
              <a:rPr lang="en-GB" dirty="0">
                <a:solidFill>
                  <a:schemeClr val="bg1"/>
                </a:solidFill>
              </a:rPr>
              <a:t>:</a:t>
            </a:r>
            <a:endParaRPr lang="nl-NL" dirty="0">
              <a:solidFill>
                <a:schemeClr val="bg1"/>
              </a:solidFill>
            </a:endParaRPr>
          </a:p>
          <a:p>
            <a:pPr algn="l"/>
            <a:r>
              <a:rPr lang="en-GB" dirty="0">
                <a:solidFill>
                  <a:schemeClr val="bg1"/>
                </a:solidFill>
              </a:rPr>
              <a:t>In this example B sits in his office, C knocks on the doorpost, B invites C to come in and C enters.</a:t>
            </a:r>
            <a:endParaRPr lang="nl-NL" dirty="0">
              <a:solidFill>
                <a:schemeClr val="bg1"/>
              </a:solidFill>
            </a:endParaRPr>
          </a:p>
          <a:p>
            <a:pPr algn="l"/>
            <a:r>
              <a:rPr lang="en-GB" i="1" dirty="0">
                <a:solidFill>
                  <a:schemeClr val="bg1"/>
                </a:solidFill>
              </a:rPr>
              <a:t>1 B: 	Why </a:t>
            </a:r>
            <a:r>
              <a:rPr lang="en-GB" i="1" dirty="0" err="1">
                <a:solidFill>
                  <a:schemeClr val="bg1"/>
                </a:solidFill>
              </a:rPr>
              <a:t>don’cha</a:t>
            </a:r>
            <a:r>
              <a:rPr lang="en-GB" i="1" dirty="0">
                <a:solidFill>
                  <a:schemeClr val="bg1"/>
                </a:solidFill>
              </a:rPr>
              <a:t> flick on the lights (0.9)</a:t>
            </a:r>
            <a:endParaRPr lang="nl-NL" dirty="0">
              <a:solidFill>
                <a:schemeClr val="bg1"/>
              </a:solidFill>
            </a:endParaRPr>
          </a:p>
          <a:p>
            <a:pPr algn="l"/>
            <a:r>
              <a:rPr lang="en-GB" i="1" dirty="0">
                <a:solidFill>
                  <a:schemeClr val="bg1"/>
                </a:solidFill>
              </a:rPr>
              <a:t>2	I’ve (0.6) discovered </a:t>
            </a:r>
            <a:r>
              <a:rPr lang="en-GB" i="1" dirty="0" err="1">
                <a:solidFill>
                  <a:schemeClr val="bg1"/>
                </a:solidFill>
              </a:rPr>
              <a:t>th’t</a:t>
            </a:r>
            <a:r>
              <a:rPr lang="en-GB" i="1" dirty="0">
                <a:solidFill>
                  <a:schemeClr val="bg1"/>
                </a:solidFill>
              </a:rPr>
              <a:t> (0.3) I’m in the dark</a:t>
            </a:r>
            <a:endParaRPr lang="nl-NL" dirty="0">
              <a:solidFill>
                <a:schemeClr val="bg1"/>
              </a:solidFill>
            </a:endParaRPr>
          </a:p>
          <a:p>
            <a:pPr algn="l"/>
            <a:r>
              <a:rPr lang="en-GB" i="1" dirty="0">
                <a:solidFill>
                  <a:schemeClr val="bg1"/>
                </a:solidFill>
              </a:rPr>
              <a:t>3	(0.9)</a:t>
            </a:r>
            <a:endParaRPr lang="nl-NL" dirty="0">
              <a:solidFill>
                <a:schemeClr val="bg1"/>
              </a:solidFill>
            </a:endParaRPr>
          </a:p>
          <a:p>
            <a:pPr algn="l"/>
            <a:r>
              <a:rPr lang="en-GB" i="1" dirty="0">
                <a:solidFill>
                  <a:schemeClr val="bg1"/>
                </a:solidFill>
              </a:rPr>
              <a:t>4 C:	</a:t>
            </a:r>
            <a:r>
              <a:rPr lang="en-GB" i="1" dirty="0" err="1">
                <a:solidFill>
                  <a:schemeClr val="bg1"/>
                </a:solidFill>
              </a:rPr>
              <a:t>huhh</a:t>
            </a:r>
            <a:r>
              <a:rPr lang="en-GB" i="1" dirty="0">
                <a:solidFill>
                  <a:schemeClr val="bg1"/>
                </a:solidFill>
              </a:rPr>
              <a:t> .</a:t>
            </a:r>
            <a:r>
              <a:rPr lang="en-GB" i="1" dirty="0" err="1">
                <a:solidFill>
                  <a:schemeClr val="bg1"/>
                </a:solidFill>
              </a:rPr>
              <a:t>hh</a:t>
            </a:r>
            <a:endParaRPr lang="nl-NL" dirty="0">
              <a:solidFill>
                <a:schemeClr val="bg1"/>
              </a:solidFill>
            </a:endParaRPr>
          </a:p>
          <a:p>
            <a:pPr algn="l"/>
            <a:r>
              <a:rPr lang="en-GB" i="1" dirty="0">
                <a:solidFill>
                  <a:schemeClr val="bg1"/>
                </a:solidFill>
              </a:rPr>
              <a:t>5 B:	</a:t>
            </a:r>
            <a:r>
              <a:rPr lang="en-GB" i="1" dirty="0" err="1">
                <a:solidFill>
                  <a:schemeClr val="bg1"/>
                </a:solidFill>
              </a:rPr>
              <a:t>hh</a:t>
            </a:r>
            <a:r>
              <a:rPr lang="en-GB" i="1" dirty="0">
                <a:solidFill>
                  <a:schemeClr val="bg1"/>
                </a:solidFill>
              </a:rPr>
              <a:t> .</a:t>
            </a:r>
            <a:r>
              <a:rPr lang="en-GB" i="1" dirty="0" err="1">
                <a:solidFill>
                  <a:schemeClr val="bg1"/>
                </a:solidFill>
              </a:rPr>
              <a:t>hh</a:t>
            </a:r>
            <a:r>
              <a:rPr lang="en-GB" i="1" dirty="0">
                <a:solidFill>
                  <a:schemeClr val="bg1"/>
                </a:solidFill>
              </a:rPr>
              <a:t> Which actually is: (0.6)</a:t>
            </a:r>
            <a:endParaRPr lang="nl-NL" dirty="0">
              <a:solidFill>
                <a:schemeClr val="bg1"/>
              </a:solidFill>
            </a:endParaRPr>
          </a:p>
          <a:p>
            <a:pPr algn="l"/>
            <a:r>
              <a:rPr lang="en-GB" i="1" dirty="0">
                <a:solidFill>
                  <a:schemeClr val="bg1"/>
                </a:solidFill>
              </a:rPr>
              <a:t>6	an enlightening experience</a:t>
            </a:r>
            <a:endParaRPr lang="nl-NL" dirty="0">
              <a:solidFill>
                <a:schemeClr val="bg1"/>
              </a:solidFill>
            </a:endParaRPr>
          </a:p>
          <a:p>
            <a:pPr algn="l"/>
            <a:r>
              <a:rPr lang="en-GB" i="1" dirty="0">
                <a:solidFill>
                  <a:schemeClr val="bg1"/>
                </a:solidFill>
              </a:rPr>
              <a:t>7 C:	</a:t>
            </a:r>
            <a:r>
              <a:rPr lang="en-GB" i="1" u="sng" dirty="0" err="1">
                <a:solidFill>
                  <a:schemeClr val="bg1"/>
                </a:solidFill>
              </a:rPr>
              <a:t>h</a:t>
            </a:r>
            <a:r>
              <a:rPr lang="en-GB" i="1" dirty="0" err="1">
                <a:solidFill>
                  <a:schemeClr val="bg1"/>
                </a:solidFill>
              </a:rPr>
              <a:t>h</a:t>
            </a:r>
            <a:r>
              <a:rPr lang="en-GB" i="1" dirty="0">
                <a:solidFill>
                  <a:schemeClr val="bg1"/>
                </a:solidFill>
              </a:rPr>
              <a:t> heh </a:t>
            </a:r>
            <a:r>
              <a:rPr lang="en-GB" i="1" dirty="0" err="1">
                <a:solidFill>
                  <a:schemeClr val="bg1"/>
                </a:solidFill>
              </a:rPr>
              <a:t>heh</a:t>
            </a:r>
            <a:r>
              <a:rPr lang="en-GB" i="1" dirty="0">
                <a:solidFill>
                  <a:schemeClr val="bg1"/>
                </a:solidFill>
              </a:rPr>
              <a:t> </a:t>
            </a:r>
            <a:r>
              <a:rPr lang="en-GB" i="1" dirty="0" err="1">
                <a:solidFill>
                  <a:schemeClr val="bg1"/>
                </a:solidFill>
              </a:rPr>
              <a:t>heh</a:t>
            </a:r>
            <a:endParaRPr lang="nl-NL" dirty="0">
              <a:solidFill>
                <a:schemeClr val="bg1"/>
              </a:solidFill>
            </a:endParaRPr>
          </a:p>
          <a:p>
            <a:pPr algn="l"/>
            <a:r>
              <a:rPr lang="en-GB" i="1" dirty="0">
                <a:solidFill>
                  <a:schemeClr val="bg1"/>
                </a:solidFill>
              </a:rPr>
              <a:t>8	.</a:t>
            </a:r>
            <a:r>
              <a:rPr lang="en-GB" i="1" dirty="0" err="1">
                <a:solidFill>
                  <a:schemeClr val="bg1"/>
                </a:solidFill>
              </a:rPr>
              <a:t>hh</a:t>
            </a:r>
            <a:r>
              <a:rPr lang="en-GB" i="1" dirty="0">
                <a:solidFill>
                  <a:schemeClr val="bg1"/>
                </a:solidFill>
              </a:rPr>
              <a:t> t’ discover it? or </a:t>
            </a:r>
            <a:r>
              <a:rPr lang="en-GB" i="1" dirty="0" err="1">
                <a:solidFill>
                  <a:schemeClr val="bg1"/>
                </a:solidFill>
              </a:rPr>
              <a:t>t’be</a:t>
            </a:r>
            <a:r>
              <a:rPr lang="en-GB" i="1" dirty="0">
                <a:solidFill>
                  <a:schemeClr val="bg1"/>
                </a:solidFill>
              </a:rPr>
              <a:t>.</a:t>
            </a:r>
            <a:endParaRPr lang="nl-NL" dirty="0">
              <a:solidFill>
                <a:schemeClr val="bg1"/>
              </a:solidFill>
            </a:endParaRPr>
          </a:p>
          <a:p>
            <a:pPr algn="l"/>
            <a:r>
              <a:rPr lang="en-GB" i="1" dirty="0">
                <a:solidFill>
                  <a:schemeClr val="bg1"/>
                </a:solidFill>
              </a:rPr>
              <a:t>9 B:	t ’discover it.</a:t>
            </a:r>
            <a:endParaRPr lang="nl-NL" dirty="0">
              <a:solidFill>
                <a:schemeClr val="bg1"/>
              </a:solidFill>
            </a:endParaRPr>
          </a:p>
          <a:p>
            <a:pPr lvl="0" algn="l"/>
            <a:endParaRPr lang="nl-NL" dirty="0"/>
          </a:p>
        </p:txBody>
      </p:sp>
      <p:pic>
        <p:nvPicPr>
          <p:cNvPr id="7" name="Afbeelding 6" descr="Afbeeldingsresultaat voor conduit model"/>
          <p:cNvPicPr/>
          <p:nvPr/>
        </p:nvPicPr>
        <p:blipFill>
          <a:blip r:embed="rId2">
            <a:extLst>
              <a:ext uri="{28A0092B-C50C-407E-A947-70E740481C1C}">
                <a14:useLocalDpi xmlns:a14="http://schemas.microsoft.com/office/drawing/2010/main" val="0"/>
              </a:ext>
            </a:extLst>
          </a:blip>
          <a:srcRect/>
          <a:stretch>
            <a:fillRect/>
          </a:stretch>
        </p:blipFill>
        <p:spPr bwMode="auto">
          <a:xfrm>
            <a:off x="2190750" y="1052737"/>
            <a:ext cx="4762500" cy="1296144"/>
          </a:xfrm>
          <a:prstGeom prst="rect">
            <a:avLst/>
          </a:prstGeom>
          <a:noFill/>
          <a:ln>
            <a:noFill/>
          </a:ln>
        </p:spPr>
      </p:pic>
      <p:pic>
        <p:nvPicPr>
          <p:cNvPr id="5" name="Picture 2" descr="cid:E1C3D9CC-DCFA-453D-ABE7-B0ACC6ABFCB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V="1">
            <a:off x="3757" y="6381328"/>
            <a:ext cx="9143800"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hthoek 5"/>
          <p:cNvSpPr/>
          <p:nvPr/>
        </p:nvSpPr>
        <p:spPr>
          <a:xfrm>
            <a:off x="1371600" y="6427047"/>
            <a:ext cx="4680520" cy="276999"/>
          </a:xfrm>
          <a:prstGeom prst="rect">
            <a:avLst/>
          </a:prstGeom>
        </p:spPr>
        <p:txBody>
          <a:bodyPr wrap="square">
            <a:spAutoFit/>
          </a:bodyPr>
          <a:lstStyle/>
          <a:p>
            <a:pPr>
              <a:spcAft>
                <a:spcPts val="1200"/>
              </a:spcAft>
            </a:pPr>
            <a:r>
              <a:rPr lang="nl-NL" sz="1200"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Het Nieuwe Trivium - filosoferen in organisaties</a:t>
            </a:r>
            <a:endParaRPr lang="nl-NL"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322146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45719"/>
          </a:xfrm>
        </p:spPr>
        <p:txBody>
          <a:bodyPr>
            <a:normAutofit fontScale="90000"/>
          </a:bodyPr>
          <a:lstStyle/>
          <a:p>
            <a:endParaRPr lang="nl-NL" dirty="0"/>
          </a:p>
        </p:txBody>
      </p:sp>
      <p:sp>
        <p:nvSpPr>
          <p:cNvPr id="3" name="Ondertitel 2"/>
          <p:cNvSpPr>
            <a:spLocks noGrp="1"/>
          </p:cNvSpPr>
          <p:nvPr>
            <p:ph type="subTitle" idx="1"/>
          </p:nvPr>
        </p:nvSpPr>
        <p:spPr>
          <a:xfrm>
            <a:off x="1371600" y="260648"/>
            <a:ext cx="6400800" cy="6336704"/>
          </a:xfrm>
        </p:spPr>
        <p:txBody>
          <a:bodyPr>
            <a:normAutofit lnSpcReduction="10000"/>
          </a:bodyPr>
          <a:lstStyle/>
          <a:p>
            <a:pPr lvl="0" algn="l"/>
            <a:r>
              <a:rPr lang="nl-NL" sz="3000" dirty="0">
                <a:solidFill>
                  <a:schemeClr val="bg1"/>
                </a:solidFill>
              </a:rPr>
              <a:t>Waarheid of betekenis?</a:t>
            </a:r>
          </a:p>
          <a:p>
            <a:pPr algn="l"/>
            <a:r>
              <a:rPr lang="nl-NL" sz="3000" dirty="0">
                <a:solidFill>
                  <a:schemeClr val="bg1"/>
                </a:solidFill>
              </a:rPr>
              <a:t>Nelson:</a:t>
            </a:r>
          </a:p>
          <a:p>
            <a:pPr algn="l"/>
            <a:r>
              <a:rPr lang="nl-NL" sz="3000" dirty="0">
                <a:solidFill>
                  <a:schemeClr val="bg1"/>
                </a:solidFill>
              </a:rPr>
              <a:t> </a:t>
            </a:r>
            <a:endParaRPr lang="nl-NL" sz="3000" dirty="0" smtClean="0">
              <a:solidFill>
                <a:schemeClr val="bg1"/>
              </a:solidFill>
            </a:endParaRPr>
          </a:p>
          <a:p>
            <a:pPr algn="l"/>
            <a:r>
              <a:rPr lang="nl-NL" sz="3000" dirty="0" err="1" smtClean="0">
                <a:solidFill>
                  <a:schemeClr val="bg1"/>
                </a:solidFill>
              </a:rPr>
              <a:t>Arendt</a:t>
            </a:r>
            <a:r>
              <a:rPr lang="nl-NL" sz="3000" dirty="0" smtClean="0">
                <a:solidFill>
                  <a:schemeClr val="bg1"/>
                </a:solidFill>
              </a:rPr>
              <a:t>: </a:t>
            </a:r>
          </a:p>
          <a:p>
            <a:pPr algn="l"/>
            <a:r>
              <a:rPr lang="en-GB" sz="3000" i="1" dirty="0" smtClean="0">
                <a:solidFill>
                  <a:schemeClr val="bg1"/>
                </a:solidFill>
              </a:rPr>
              <a:t>The </a:t>
            </a:r>
            <a:r>
              <a:rPr lang="en-GB" sz="3000" i="1" dirty="0">
                <a:solidFill>
                  <a:schemeClr val="bg1"/>
                </a:solidFill>
              </a:rPr>
              <a:t>distinction of the two faculties, reason and intellect coincides with a distinction between two altogether different mental activities, thinking and knowing.</a:t>
            </a:r>
            <a:endParaRPr lang="nl-NL" sz="3000" dirty="0">
              <a:solidFill>
                <a:schemeClr val="bg1"/>
              </a:solidFill>
            </a:endParaRPr>
          </a:p>
          <a:p>
            <a:pPr algn="l"/>
            <a:r>
              <a:rPr lang="en-GB" sz="3000" i="1" dirty="0">
                <a:solidFill>
                  <a:schemeClr val="bg1"/>
                </a:solidFill>
              </a:rPr>
              <a:t>The need of reason is not inspired by the quest for truth but by the quest for meaning. And truth and meaning are not the same.</a:t>
            </a:r>
            <a:endParaRPr lang="nl-NL" sz="3000" dirty="0">
              <a:solidFill>
                <a:schemeClr val="bg1"/>
              </a:solidFill>
            </a:endParaRPr>
          </a:p>
          <a:p>
            <a:pPr algn="l"/>
            <a:endParaRPr lang="nl-NL" dirty="0">
              <a:solidFill>
                <a:schemeClr val="bg1"/>
              </a:solidFill>
            </a:endParaRPr>
          </a:p>
          <a:p>
            <a:endParaRPr lang="nl-NL" dirty="0"/>
          </a:p>
        </p:txBody>
      </p:sp>
      <p:pic>
        <p:nvPicPr>
          <p:cNvPr id="4" name="Picture 2" descr="cid:E1C3D9CC-DCFA-453D-ABE7-B0ACC6ABFCB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3757" y="6381328"/>
            <a:ext cx="9143800"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hthoek 4"/>
          <p:cNvSpPr/>
          <p:nvPr/>
        </p:nvSpPr>
        <p:spPr>
          <a:xfrm>
            <a:off x="1371600" y="6427047"/>
            <a:ext cx="4680520" cy="276999"/>
          </a:xfrm>
          <a:prstGeom prst="rect">
            <a:avLst/>
          </a:prstGeom>
        </p:spPr>
        <p:txBody>
          <a:bodyPr wrap="square">
            <a:spAutoFit/>
          </a:bodyPr>
          <a:lstStyle/>
          <a:p>
            <a:pPr>
              <a:spcAft>
                <a:spcPts val="1200"/>
              </a:spcAft>
            </a:pPr>
            <a:r>
              <a:rPr lang="nl-NL" sz="1200"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Het Nieuwe Trivium - filosoferen in organisaties</a:t>
            </a:r>
            <a:endParaRPr lang="nl-NL"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312482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45719"/>
          </a:xfrm>
        </p:spPr>
        <p:txBody>
          <a:bodyPr>
            <a:normAutofit fontScale="90000"/>
          </a:bodyPr>
          <a:lstStyle/>
          <a:p>
            <a:endParaRPr lang="nl-NL" dirty="0"/>
          </a:p>
        </p:txBody>
      </p:sp>
      <p:sp>
        <p:nvSpPr>
          <p:cNvPr id="3" name="Ondertitel 2"/>
          <p:cNvSpPr>
            <a:spLocks noGrp="1"/>
          </p:cNvSpPr>
          <p:nvPr>
            <p:ph type="subTitle" idx="1"/>
          </p:nvPr>
        </p:nvSpPr>
        <p:spPr>
          <a:xfrm>
            <a:off x="1371600" y="260648"/>
            <a:ext cx="6400800" cy="6336704"/>
          </a:xfrm>
        </p:spPr>
        <p:txBody>
          <a:bodyPr>
            <a:normAutofit/>
          </a:bodyPr>
          <a:lstStyle/>
          <a:p>
            <a:pPr lvl="0" algn="l"/>
            <a:endParaRPr lang="nl-NL" dirty="0" smtClean="0">
              <a:solidFill>
                <a:schemeClr val="bg1"/>
              </a:solidFill>
            </a:endParaRPr>
          </a:p>
          <a:p>
            <a:pPr lvl="0" algn="l"/>
            <a:r>
              <a:rPr lang="nl-NL" dirty="0" smtClean="0">
                <a:solidFill>
                  <a:schemeClr val="bg1"/>
                </a:solidFill>
              </a:rPr>
              <a:t>Denken </a:t>
            </a:r>
            <a:r>
              <a:rPr lang="nl-NL" dirty="0">
                <a:solidFill>
                  <a:schemeClr val="bg1"/>
                </a:solidFill>
              </a:rPr>
              <a:t>of oordelen?</a:t>
            </a:r>
          </a:p>
          <a:p>
            <a:pPr algn="l"/>
            <a:r>
              <a:rPr lang="nl-NL" dirty="0">
                <a:solidFill>
                  <a:schemeClr val="bg1"/>
                </a:solidFill>
              </a:rPr>
              <a:t>Citaat Hannah </a:t>
            </a:r>
            <a:r>
              <a:rPr lang="nl-NL" dirty="0" err="1" smtClean="0">
                <a:solidFill>
                  <a:schemeClr val="bg1"/>
                </a:solidFill>
              </a:rPr>
              <a:t>Arendt</a:t>
            </a:r>
            <a:endParaRPr lang="nl-NL" dirty="0" smtClean="0">
              <a:solidFill>
                <a:schemeClr val="bg1"/>
              </a:solidFill>
            </a:endParaRPr>
          </a:p>
          <a:p>
            <a:pPr algn="l"/>
            <a:endParaRPr lang="nl-NL" dirty="0">
              <a:solidFill>
                <a:schemeClr val="bg1"/>
              </a:solidFill>
            </a:endParaRPr>
          </a:p>
          <a:p>
            <a:pPr algn="l"/>
            <a:r>
              <a:rPr lang="en-GB" i="1" dirty="0">
                <a:solidFill>
                  <a:schemeClr val="bg1"/>
                </a:solidFill>
              </a:rPr>
              <a:t>Thinking, willing and judging are the three basic mental activities; they cannot be derived for each other and though they have certain common characteristics they cannot be reduced to a common denominator.</a:t>
            </a:r>
            <a:endParaRPr lang="nl-NL" dirty="0">
              <a:solidFill>
                <a:schemeClr val="bg1"/>
              </a:solidFill>
            </a:endParaRPr>
          </a:p>
          <a:p>
            <a:pPr algn="l"/>
            <a:endParaRPr lang="nl-NL" dirty="0">
              <a:solidFill>
                <a:schemeClr val="bg1"/>
              </a:solidFill>
            </a:endParaRPr>
          </a:p>
          <a:p>
            <a:endParaRPr lang="nl-NL" dirty="0"/>
          </a:p>
        </p:txBody>
      </p:sp>
      <p:pic>
        <p:nvPicPr>
          <p:cNvPr id="4" name="Picture 2" descr="cid:E1C3D9CC-DCFA-453D-ABE7-B0ACC6ABFCB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3757" y="6381328"/>
            <a:ext cx="9143800"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hthoek 4"/>
          <p:cNvSpPr/>
          <p:nvPr/>
        </p:nvSpPr>
        <p:spPr>
          <a:xfrm>
            <a:off x="1371600" y="6427047"/>
            <a:ext cx="4680520" cy="276999"/>
          </a:xfrm>
          <a:prstGeom prst="rect">
            <a:avLst/>
          </a:prstGeom>
        </p:spPr>
        <p:txBody>
          <a:bodyPr wrap="square">
            <a:spAutoFit/>
          </a:bodyPr>
          <a:lstStyle/>
          <a:p>
            <a:pPr>
              <a:spcAft>
                <a:spcPts val="1200"/>
              </a:spcAft>
            </a:pPr>
            <a:r>
              <a:rPr lang="nl-NL" sz="1200"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Het Nieuwe Trivium - filosoferen in organisaties</a:t>
            </a:r>
            <a:endParaRPr lang="nl-NL"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12870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45719"/>
          </a:xfrm>
        </p:spPr>
        <p:txBody>
          <a:bodyPr>
            <a:normAutofit fontScale="90000"/>
          </a:bodyPr>
          <a:lstStyle/>
          <a:p>
            <a:endParaRPr lang="nl-NL" dirty="0"/>
          </a:p>
        </p:txBody>
      </p:sp>
      <p:sp>
        <p:nvSpPr>
          <p:cNvPr id="3" name="Ondertitel 2"/>
          <p:cNvSpPr>
            <a:spLocks noGrp="1"/>
          </p:cNvSpPr>
          <p:nvPr>
            <p:ph type="subTitle" idx="1"/>
          </p:nvPr>
        </p:nvSpPr>
        <p:spPr>
          <a:xfrm>
            <a:off x="1371600" y="548679"/>
            <a:ext cx="6400800" cy="5555649"/>
          </a:xfrm>
        </p:spPr>
        <p:txBody>
          <a:bodyPr>
            <a:normAutofit fontScale="62500" lnSpcReduction="20000"/>
          </a:bodyPr>
          <a:lstStyle/>
          <a:p>
            <a:pPr algn="l"/>
            <a:endParaRPr lang="nl-NL" dirty="0" smtClean="0">
              <a:solidFill>
                <a:schemeClr val="bg1"/>
              </a:solidFill>
            </a:endParaRPr>
          </a:p>
          <a:p>
            <a:pPr lvl="0" algn="l"/>
            <a:r>
              <a:rPr lang="nl-NL" dirty="0">
                <a:solidFill>
                  <a:schemeClr val="bg1"/>
                </a:solidFill>
              </a:rPr>
              <a:t>Mijn </a:t>
            </a:r>
            <a:r>
              <a:rPr lang="nl-NL" dirty="0" smtClean="0">
                <a:solidFill>
                  <a:schemeClr val="bg1"/>
                </a:solidFill>
              </a:rPr>
              <a:t>betrokkenheid:</a:t>
            </a:r>
            <a:br>
              <a:rPr lang="nl-NL" dirty="0" smtClean="0">
                <a:solidFill>
                  <a:schemeClr val="bg1"/>
                </a:solidFill>
              </a:rPr>
            </a:br>
            <a:endParaRPr lang="nl-NL" dirty="0">
              <a:solidFill>
                <a:schemeClr val="bg1"/>
              </a:solidFill>
            </a:endParaRPr>
          </a:p>
          <a:p>
            <a:pPr algn="l"/>
            <a:r>
              <a:rPr lang="nl-NL" dirty="0">
                <a:solidFill>
                  <a:schemeClr val="bg1"/>
                </a:solidFill>
              </a:rPr>
              <a:t>1979: Studie Wijsbegeerte (VU, </a:t>
            </a:r>
            <a:r>
              <a:rPr lang="nl-NL" dirty="0" err="1">
                <a:solidFill>
                  <a:schemeClr val="bg1"/>
                </a:solidFill>
              </a:rPr>
              <a:t>drs</a:t>
            </a:r>
            <a:r>
              <a:rPr lang="nl-NL" dirty="0">
                <a:solidFill>
                  <a:schemeClr val="bg1"/>
                </a:solidFill>
              </a:rPr>
              <a:t> 1988)</a:t>
            </a:r>
          </a:p>
          <a:p>
            <a:pPr algn="l"/>
            <a:r>
              <a:rPr lang="nl-NL" dirty="0">
                <a:solidFill>
                  <a:schemeClr val="bg1"/>
                </a:solidFill>
              </a:rPr>
              <a:t>1985: Jos Kessels begint met het begeleiden van Socratische Gesprekken</a:t>
            </a:r>
          </a:p>
          <a:p>
            <a:pPr algn="l"/>
            <a:r>
              <a:rPr lang="nl-NL" dirty="0">
                <a:solidFill>
                  <a:schemeClr val="bg1"/>
                </a:solidFill>
              </a:rPr>
              <a:t>1986: Oprichting studierichting ‘Filosofie in Bedrijf’ </a:t>
            </a:r>
          </a:p>
          <a:p>
            <a:pPr algn="l"/>
            <a:r>
              <a:rPr lang="nl-NL" dirty="0">
                <a:solidFill>
                  <a:schemeClr val="bg1"/>
                </a:solidFill>
              </a:rPr>
              <a:t>1989: Philips, later Bureau Zuidema (management opleider, gespreksvaardigheidstrainer)</a:t>
            </a:r>
          </a:p>
          <a:p>
            <a:pPr algn="l"/>
            <a:r>
              <a:rPr lang="nl-NL" dirty="0">
                <a:solidFill>
                  <a:schemeClr val="bg1"/>
                </a:solidFill>
              </a:rPr>
              <a:t>1990: Deelname Socratisch Gesprek (ISVW)</a:t>
            </a:r>
          </a:p>
          <a:p>
            <a:pPr algn="l"/>
            <a:r>
              <a:rPr lang="nl-NL" dirty="0">
                <a:solidFill>
                  <a:schemeClr val="bg1"/>
                </a:solidFill>
              </a:rPr>
              <a:t>1992: Seminar </a:t>
            </a:r>
            <a:r>
              <a:rPr lang="nl-NL" dirty="0" err="1">
                <a:solidFill>
                  <a:schemeClr val="bg1"/>
                </a:solidFill>
              </a:rPr>
              <a:t>Philosophisch</a:t>
            </a:r>
            <a:r>
              <a:rPr lang="nl-NL" dirty="0">
                <a:solidFill>
                  <a:schemeClr val="bg1"/>
                </a:solidFill>
              </a:rPr>
              <a:t> </a:t>
            </a:r>
            <a:r>
              <a:rPr lang="nl-NL" dirty="0" err="1">
                <a:solidFill>
                  <a:schemeClr val="bg1"/>
                </a:solidFill>
              </a:rPr>
              <a:t>Politische</a:t>
            </a:r>
            <a:r>
              <a:rPr lang="nl-NL" dirty="0">
                <a:solidFill>
                  <a:schemeClr val="bg1"/>
                </a:solidFill>
              </a:rPr>
              <a:t> </a:t>
            </a:r>
            <a:r>
              <a:rPr lang="nl-NL" dirty="0" err="1">
                <a:solidFill>
                  <a:schemeClr val="bg1"/>
                </a:solidFill>
              </a:rPr>
              <a:t>Akademie</a:t>
            </a:r>
            <a:r>
              <a:rPr lang="nl-NL" dirty="0">
                <a:solidFill>
                  <a:schemeClr val="bg1"/>
                </a:solidFill>
              </a:rPr>
              <a:t> (Berlijn); aan de slag als gespreksleider op de ISVW</a:t>
            </a:r>
          </a:p>
          <a:p>
            <a:pPr algn="l"/>
            <a:r>
              <a:rPr lang="nl-NL" dirty="0">
                <a:solidFill>
                  <a:schemeClr val="bg1"/>
                </a:solidFill>
              </a:rPr>
              <a:t>1994: Jos Kessels: Nelson over de Socratische Methode</a:t>
            </a:r>
          </a:p>
          <a:p>
            <a:pPr algn="l"/>
            <a:r>
              <a:rPr lang="nl-NL" dirty="0">
                <a:solidFill>
                  <a:schemeClr val="bg1"/>
                </a:solidFill>
              </a:rPr>
              <a:t>1995: Würzburg </a:t>
            </a:r>
            <a:r>
              <a:rPr lang="nl-NL" dirty="0" err="1">
                <a:solidFill>
                  <a:schemeClr val="bg1"/>
                </a:solidFill>
              </a:rPr>
              <a:t>Tribunal</a:t>
            </a:r>
            <a:r>
              <a:rPr lang="nl-NL" dirty="0">
                <a:solidFill>
                  <a:schemeClr val="bg1"/>
                </a:solidFill>
              </a:rPr>
              <a:t>: “</a:t>
            </a:r>
            <a:r>
              <a:rPr lang="nl-NL" dirty="0" err="1">
                <a:solidFill>
                  <a:schemeClr val="bg1"/>
                </a:solidFill>
              </a:rPr>
              <a:t>MacDonaldisierung</a:t>
            </a:r>
            <a:r>
              <a:rPr lang="nl-NL" dirty="0">
                <a:solidFill>
                  <a:schemeClr val="bg1"/>
                </a:solidFill>
              </a:rPr>
              <a:t>”</a:t>
            </a:r>
          </a:p>
          <a:p>
            <a:pPr algn="l"/>
            <a:r>
              <a:rPr lang="nl-NL" dirty="0">
                <a:solidFill>
                  <a:schemeClr val="bg1"/>
                </a:solidFill>
              </a:rPr>
              <a:t>1997: Jos Kessels “Socrates op de markt: filosofie in bedrijf”</a:t>
            </a:r>
          </a:p>
          <a:p>
            <a:pPr algn="l"/>
            <a:r>
              <a:rPr lang="nl-NL" dirty="0">
                <a:solidFill>
                  <a:schemeClr val="bg1"/>
                </a:solidFill>
              </a:rPr>
              <a:t>1997: Oprichting </a:t>
            </a:r>
            <a:r>
              <a:rPr lang="nl-NL" dirty="0" err="1">
                <a:solidFill>
                  <a:schemeClr val="bg1"/>
                </a:solidFill>
              </a:rPr>
              <a:t>Virtus</a:t>
            </a:r>
            <a:r>
              <a:rPr lang="nl-NL" dirty="0">
                <a:solidFill>
                  <a:schemeClr val="bg1"/>
                </a:solidFill>
              </a:rPr>
              <a:t> Advies en Centrum voor Organisatiefilosofie (met ISVW)</a:t>
            </a:r>
          </a:p>
          <a:p>
            <a:endParaRPr lang="nl-NL" dirty="0"/>
          </a:p>
        </p:txBody>
      </p:sp>
      <p:pic>
        <p:nvPicPr>
          <p:cNvPr id="4" name="Picture 2" descr="cid:E1C3D9CC-DCFA-453D-ABE7-B0ACC6ABFCB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3757" y="6381328"/>
            <a:ext cx="9143800"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hthoek 4"/>
          <p:cNvSpPr/>
          <p:nvPr/>
        </p:nvSpPr>
        <p:spPr>
          <a:xfrm>
            <a:off x="1371600" y="6427047"/>
            <a:ext cx="4680520" cy="276999"/>
          </a:xfrm>
          <a:prstGeom prst="rect">
            <a:avLst/>
          </a:prstGeom>
        </p:spPr>
        <p:txBody>
          <a:bodyPr wrap="square">
            <a:spAutoFit/>
          </a:bodyPr>
          <a:lstStyle/>
          <a:p>
            <a:pPr>
              <a:spcAft>
                <a:spcPts val="1200"/>
              </a:spcAft>
            </a:pPr>
            <a:r>
              <a:rPr lang="nl-NL" sz="1200"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Het Nieuwe Trivium - filosoferen in organisaties</a:t>
            </a:r>
            <a:endParaRPr lang="nl-NL"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727672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45719"/>
          </a:xfrm>
        </p:spPr>
        <p:txBody>
          <a:bodyPr>
            <a:normAutofit fontScale="90000"/>
          </a:bodyPr>
          <a:lstStyle/>
          <a:p>
            <a:endParaRPr lang="nl-NL" dirty="0"/>
          </a:p>
        </p:txBody>
      </p:sp>
      <p:sp>
        <p:nvSpPr>
          <p:cNvPr id="3" name="Ondertitel 2"/>
          <p:cNvSpPr>
            <a:spLocks noGrp="1"/>
          </p:cNvSpPr>
          <p:nvPr>
            <p:ph type="subTitle" idx="1"/>
          </p:nvPr>
        </p:nvSpPr>
        <p:spPr>
          <a:xfrm>
            <a:off x="1371600" y="260648"/>
            <a:ext cx="6400800" cy="6336704"/>
          </a:xfrm>
        </p:spPr>
        <p:txBody>
          <a:bodyPr>
            <a:normAutofit/>
          </a:bodyPr>
          <a:lstStyle/>
          <a:p>
            <a:pPr lvl="0" algn="l"/>
            <a:endParaRPr lang="nl-NL" dirty="0" smtClean="0">
              <a:solidFill>
                <a:schemeClr val="bg1"/>
              </a:solidFill>
            </a:endParaRPr>
          </a:p>
          <a:p>
            <a:pPr lvl="0" algn="l"/>
            <a:r>
              <a:rPr lang="nl-NL" dirty="0" smtClean="0">
                <a:solidFill>
                  <a:schemeClr val="bg1"/>
                </a:solidFill>
              </a:rPr>
              <a:t>Logos</a:t>
            </a:r>
            <a:r>
              <a:rPr lang="nl-NL" dirty="0">
                <a:solidFill>
                  <a:schemeClr val="bg1"/>
                </a:solidFill>
              </a:rPr>
              <a:t>, pathos of ethos?</a:t>
            </a:r>
          </a:p>
          <a:p>
            <a:pPr algn="l"/>
            <a:r>
              <a:rPr lang="nl-NL" dirty="0">
                <a:solidFill>
                  <a:schemeClr val="bg1"/>
                </a:solidFill>
              </a:rPr>
              <a:t>Kessels:</a:t>
            </a:r>
          </a:p>
          <a:p>
            <a:pPr algn="l"/>
            <a:endParaRPr lang="en-GB" i="1" dirty="0" smtClean="0">
              <a:solidFill>
                <a:schemeClr val="bg1"/>
              </a:solidFill>
            </a:endParaRPr>
          </a:p>
          <a:p>
            <a:pPr algn="l"/>
            <a:r>
              <a:rPr lang="en-GB" i="1" dirty="0" smtClean="0">
                <a:solidFill>
                  <a:schemeClr val="bg1"/>
                </a:solidFill>
              </a:rPr>
              <a:t>Furthermore </a:t>
            </a:r>
            <a:r>
              <a:rPr lang="en-GB" i="1" dirty="0">
                <a:solidFill>
                  <a:schemeClr val="bg1"/>
                </a:solidFill>
              </a:rPr>
              <a:t>the ‘pathos’ of the argumentation needs to be checked. Does it feel right? What are your emotions anyway concerning this statement and its justification? Does it touch you?</a:t>
            </a:r>
            <a:endParaRPr lang="nl-NL" dirty="0">
              <a:solidFill>
                <a:schemeClr val="bg1"/>
              </a:solidFill>
            </a:endParaRPr>
          </a:p>
          <a:p>
            <a:pPr algn="l"/>
            <a:endParaRPr lang="nl-NL" dirty="0">
              <a:solidFill>
                <a:schemeClr val="bg1"/>
              </a:solidFill>
            </a:endParaRPr>
          </a:p>
          <a:p>
            <a:endParaRPr lang="nl-NL" dirty="0"/>
          </a:p>
        </p:txBody>
      </p:sp>
      <p:pic>
        <p:nvPicPr>
          <p:cNvPr id="4" name="Picture 2" descr="cid:E1C3D9CC-DCFA-453D-ABE7-B0ACC6ABFCB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3757" y="6381328"/>
            <a:ext cx="9143800"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hthoek 4"/>
          <p:cNvSpPr/>
          <p:nvPr/>
        </p:nvSpPr>
        <p:spPr>
          <a:xfrm>
            <a:off x="1371600" y="6427047"/>
            <a:ext cx="4680520" cy="276999"/>
          </a:xfrm>
          <a:prstGeom prst="rect">
            <a:avLst/>
          </a:prstGeom>
        </p:spPr>
        <p:txBody>
          <a:bodyPr wrap="square">
            <a:spAutoFit/>
          </a:bodyPr>
          <a:lstStyle/>
          <a:p>
            <a:pPr>
              <a:spcAft>
                <a:spcPts val="1200"/>
              </a:spcAft>
            </a:pPr>
            <a:r>
              <a:rPr lang="nl-NL" sz="1200"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Het Nieuwe Trivium - filosoferen in organisaties</a:t>
            </a:r>
            <a:endParaRPr lang="nl-NL"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85244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45719"/>
          </a:xfrm>
        </p:spPr>
        <p:txBody>
          <a:bodyPr>
            <a:normAutofit fontScale="90000"/>
          </a:bodyPr>
          <a:lstStyle/>
          <a:p>
            <a:endParaRPr lang="nl-NL" dirty="0"/>
          </a:p>
        </p:txBody>
      </p:sp>
      <p:sp>
        <p:nvSpPr>
          <p:cNvPr id="3" name="Ondertitel 2"/>
          <p:cNvSpPr>
            <a:spLocks noGrp="1"/>
          </p:cNvSpPr>
          <p:nvPr>
            <p:ph type="subTitle" idx="1"/>
          </p:nvPr>
        </p:nvSpPr>
        <p:spPr>
          <a:xfrm>
            <a:off x="1371600" y="260648"/>
            <a:ext cx="6400800" cy="6336704"/>
          </a:xfrm>
        </p:spPr>
        <p:txBody>
          <a:bodyPr>
            <a:normAutofit fontScale="70000" lnSpcReduction="20000"/>
          </a:bodyPr>
          <a:lstStyle/>
          <a:p>
            <a:pPr lvl="0" algn="l"/>
            <a:r>
              <a:rPr lang="nl-NL" dirty="0">
                <a:solidFill>
                  <a:schemeClr val="bg1"/>
                </a:solidFill>
              </a:rPr>
              <a:t>Sophia, </a:t>
            </a:r>
            <a:r>
              <a:rPr lang="nl-NL" dirty="0" err="1">
                <a:solidFill>
                  <a:schemeClr val="bg1"/>
                </a:solidFill>
              </a:rPr>
              <a:t>phronèsis</a:t>
            </a:r>
            <a:r>
              <a:rPr lang="nl-NL" dirty="0">
                <a:solidFill>
                  <a:schemeClr val="bg1"/>
                </a:solidFill>
              </a:rPr>
              <a:t> of </a:t>
            </a:r>
            <a:r>
              <a:rPr lang="nl-NL" dirty="0" err="1">
                <a:solidFill>
                  <a:schemeClr val="bg1"/>
                </a:solidFill>
              </a:rPr>
              <a:t>sunesis</a:t>
            </a:r>
            <a:r>
              <a:rPr lang="nl-NL" dirty="0">
                <a:solidFill>
                  <a:schemeClr val="bg1"/>
                </a:solidFill>
              </a:rPr>
              <a:t>?</a:t>
            </a:r>
          </a:p>
          <a:p>
            <a:pPr algn="l"/>
            <a:r>
              <a:rPr lang="en-GB" dirty="0">
                <a:solidFill>
                  <a:schemeClr val="bg1"/>
                </a:solidFill>
              </a:rPr>
              <a:t>Kessels: </a:t>
            </a:r>
            <a:endParaRPr lang="nl-NL" dirty="0">
              <a:solidFill>
                <a:schemeClr val="bg1"/>
              </a:solidFill>
            </a:endParaRPr>
          </a:p>
          <a:p>
            <a:pPr algn="l"/>
            <a:r>
              <a:rPr lang="en-GB" i="1" dirty="0">
                <a:solidFill>
                  <a:schemeClr val="bg1"/>
                </a:solidFill>
              </a:rPr>
              <a:t>In a Socratic Dialogue you won’t find episteme, but </a:t>
            </a:r>
            <a:r>
              <a:rPr lang="en-GB" i="1" dirty="0" err="1">
                <a:solidFill>
                  <a:schemeClr val="bg1"/>
                </a:solidFill>
              </a:rPr>
              <a:t>phronesis</a:t>
            </a:r>
            <a:r>
              <a:rPr lang="en-GB" i="1" dirty="0">
                <a:solidFill>
                  <a:schemeClr val="bg1"/>
                </a:solidFill>
              </a:rPr>
              <a:t> … no external knowledge, presented by others as important, but inner knowledge, self-discovered, closely linked to our own experience and or own mental models.</a:t>
            </a:r>
            <a:endParaRPr lang="nl-NL" dirty="0">
              <a:solidFill>
                <a:schemeClr val="bg1"/>
              </a:solidFill>
            </a:endParaRPr>
          </a:p>
          <a:p>
            <a:pPr algn="l"/>
            <a:r>
              <a:rPr lang="en-GB" dirty="0">
                <a:solidFill>
                  <a:schemeClr val="bg1"/>
                </a:solidFill>
              </a:rPr>
              <a:t>Aristoteles:</a:t>
            </a:r>
            <a:endParaRPr lang="nl-NL" dirty="0">
              <a:solidFill>
                <a:schemeClr val="bg1"/>
              </a:solidFill>
            </a:endParaRPr>
          </a:p>
          <a:p>
            <a:pPr algn="l"/>
            <a:r>
              <a:rPr lang="en-GB" i="1" dirty="0">
                <a:solidFill>
                  <a:schemeClr val="bg1"/>
                </a:solidFill>
              </a:rPr>
              <a:t>Understanding [</a:t>
            </a:r>
            <a:r>
              <a:rPr lang="en-GB" i="1" dirty="0" err="1">
                <a:solidFill>
                  <a:schemeClr val="bg1"/>
                </a:solidFill>
              </a:rPr>
              <a:t>sunienai</a:t>
            </a:r>
            <a:r>
              <a:rPr lang="en-GB" i="1" dirty="0">
                <a:solidFill>
                  <a:schemeClr val="bg1"/>
                </a:solidFill>
              </a:rPr>
              <a:t>, </a:t>
            </a:r>
            <a:r>
              <a:rPr lang="en-GB" i="1" dirty="0" err="1">
                <a:solidFill>
                  <a:schemeClr val="bg1"/>
                </a:solidFill>
              </a:rPr>
              <a:t>zie</a:t>
            </a:r>
            <a:r>
              <a:rPr lang="en-GB" i="1" dirty="0">
                <a:solidFill>
                  <a:schemeClr val="bg1"/>
                </a:solidFill>
              </a:rPr>
              <a:t> not </a:t>
            </a:r>
            <a:r>
              <a:rPr lang="en-GB" i="1" dirty="0" err="1">
                <a:solidFill>
                  <a:schemeClr val="bg1"/>
                </a:solidFill>
              </a:rPr>
              <a:t>JdV</a:t>
            </a:r>
            <a:r>
              <a:rPr lang="en-GB" i="1" dirty="0">
                <a:solidFill>
                  <a:schemeClr val="bg1"/>
                </a:solidFill>
              </a:rPr>
              <a:t>] is neither the having nor the acquiring of practical wisdom; but as learning is called understanding when it means the exercise of the faculty of knowledge, so 'understanding' is applicable to the exercise of the faculty of opinion for the purpose of judging of what someone else says about matters with which practical wisdom is concerned-and of judging soundly</a:t>
            </a:r>
            <a:endParaRPr lang="nl-NL" dirty="0">
              <a:solidFill>
                <a:schemeClr val="bg1"/>
              </a:solidFill>
            </a:endParaRPr>
          </a:p>
          <a:p>
            <a:pPr algn="l"/>
            <a:r>
              <a:rPr lang="en-GB" i="1" dirty="0">
                <a:solidFill>
                  <a:schemeClr val="bg1"/>
                </a:solidFill>
              </a:rPr>
              <a:t>Hence it is about the same objects as practical wisdom; but understanding and practical wisdom are not the same. For practical wisdom issues commands, since its end is what ought to be done or not to be done; but understanding only judges.</a:t>
            </a:r>
            <a:endParaRPr lang="nl-NL" dirty="0">
              <a:solidFill>
                <a:schemeClr val="bg1"/>
              </a:solidFill>
            </a:endParaRPr>
          </a:p>
          <a:p>
            <a:pPr algn="l"/>
            <a:endParaRPr lang="nl-NL" dirty="0">
              <a:solidFill>
                <a:schemeClr val="bg1"/>
              </a:solidFill>
            </a:endParaRPr>
          </a:p>
          <a:p>
            <a:endParaRPr lang="nl-NL" dirty="0"/>
          </a:p>
        </p:txBody>
      </p:sp>
      <p:pic>
        <p:nvPicPr>
          <p:cNvPr id="4" name="Picture 2" descr="cid:E1C3D9CC-DCFA-453D-ABE7-B0ACC6ABFCB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3757" y="6381328"/>
            <a:ext cx="9143800"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hthoek 4"/>
          <p:cNvSpPr/>
          <p:nvPr/>
        </p:nvSpPr>
        <p:spPr>
          <a:xfrm>
            <a:off x="1371600" y="6427047"/>
            <a:ext cx="4680520" cy="276999"/>
          </a:xfrm>
          <a:prstGeom prst="rect">
            <a:avLst/>
          </a:prstGeom>
        </p:spPr>
        <p:txBody>
          <a:bodyPr wrap="square">
            <a:spAutoFit/>
          </a:bodyPr>
          <a:lstStyle/>
          <a:p>
            <a:pPr>
              <a:spcAft>
                <a:spcPts val="1200"/>
              </a:spcAft>
            </a:pPr>
            <a:r>
              <a:rPr lang="nl-NL" sz="1200"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Het Nieuwe Trivium - filosoferen in organisaties</a:t>
            </a:r>
            <a:endParaRPr lang="nl-NL"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293947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45719"/>
          </a:xfrm>
        </p:spPr>
        <p:txBody>
          <a:bodyPr>
            <a:normAutofit fontScale="90000"/>
          </a:bodyPr>
          <a:lstStyle/>
          <a:p>
            <a:endParaRPr lang="nl-NL" dirty="0"/>
          </a:p>
        </p:txBody>
      </p:sp>
      <p:sp>
        <p:nvSpPr>
          <p:cNvPr id="3" name="Ondertitel 2"/>
          <p:cNvSpPr>
            <a:spLocks noGrp="1"/>
          </p:cNvSpPr>
          <p:nvPr>
            <p:ph type="subTitle" idx="1"/>
          </p:nvPr>
        </p:nvSpPr>
        <p:spPr>
          <a:xfrm>
            <a:off x="1371600" y="260648"/>
            <a:ext cx="6400800" cy="6336704"/>
          </a:xfrm>
        </p:spPr>
        <p:txBody>
          <a:bodyPr>
            <a:normAutofit fontScale="85000" lnSpcReduction="20000"/>
          </a:bodyPr>
          <a:lstStyle/>
          <a:p>
            <a:pPr lvl="0" algn="l"/>
            <a:r>
              <a:rPr lang="nl-NL" smtClean="0">
                <a:solidFill>
                  <a:schemeClr val="bg1"/>
                </a:solidFill>
              </a:rPr>
              <a:t>Consequenties </a:t>
            </a:r>
            <a:r>
              <a:rPr lang="nl-NL" dirty="0">
                <a:solidFill>
                  <a:schemeClr val="bg1"/>
                </a:solidFill>
              </a:rPr>
              <a:t>voor de praktijk?</a:t>
            </a:r>
          </a:p>
          <a:p>
            <a:pPr algn="l"/>
            <a:r>
              <a:rPr lang="nl-NL" dirty="0">
                <a:solidFill>
                  <a:schemeClr val="bg1"/>
                </a:solidFill>
              </a:rPr>
              <a:t>Situatie en kernbewering Socratische Landdag 2016</a:t>
            </a:r>
          </a:p>
          <a:p>
            <a:pPr algn="l"/>
            <a:r>
              <a:rPr lang="nl-NL" dirty="0">
                <a:solidFill>
                  <a:schemeClr val="bg1"/>
                </a:solidFill>
              </a:rPr>
              <a:t> </a:t>
            </a:r>
          </a:p>
          <a:p>
            <a:pPr algn="l"/>
            <a:r>
              <a:rPr lang="nl-NL" dirty="0">
                <a:solidFill>
                  <a:schemeClr val="bg1"/>
                </a:solidFill>
              </a:rPr>
              <a:t>Cruciaal moment: </a:t>
            </a:r>
          </a:p>
          <a:p>
            <a:pPr algn="l"/>
            <a:r>
              <a:rPr lang="nl-NL" i="1" dirty="0">
                <a:solidFill>
                  <a:schemeClr val="bg1"/>
                </a:solidFill>
              </a:rPr>
              <a:t>Hans: “ Zal ik dan op jouw plaats gaan zitten?”</a:t>
            </a:r>
            <a:endParaRPr lang="nl-NL" dirty="0">
              <a:solidFill>
                <a:schemeClr val="bg1"/>
              </a:solidFill>
            </a:endParaRPr>
          </a:p>
          <a:p>
            <a:pPr algn="l"/>
            <a:r>
              <a:rPr lang="nl-NL" i="1" dirty="0">
                <a:solidFill>
                  <a:schemeClr val="bg1"/>
                </a:solidFill>
              </a:rPr>
              <a:t>Erik: “Ja” </a:t>
            </a:r>
            <a:endParaRPr lang="nl-NL" dirty="0">
              <a:solidFill>
                <a:schemeClr val="bg1"/>
              </a:solidFill>
            </a:endParaRPr>
          </a:p>
          <a:p>
            <a:pPr algn="l"/>
            <a:r>
              <a:rPr lang="nl-NL" i="1" dirty="0">
                <a:solidFill>
                  <a:schemeClr val="bg1"/>
                </a:solidFill>
              </a:rPr>
              <a:t>(Terwijl Erik zijn spulletjes bij elkaar pakt, opstaand) Hans: ‘Aan wie stel ik de vraag eigenlijk?’</a:t>
            </a:r>
            <a:endParaRPr lang="nl-NL" dirty="0">
              <a:solidFill>
                <a:schemeClr val="bg1"/>
              </a:solidFill>
            </a:endParaRPr>
          </a:p>
          <a:p>
            <a:pPr algn="l"/>
            <a:r>
              <a:rPr lang="nl-NL" i="1" dirty="0">
                <a:solidFill>
                  <a:schemeClr val="bg1"/>
                </a:solidFill>
              </a:rPr>
              <a:t> </a:t>
            </a:r>
            <a:endParaRPr lang="nl-NL" dirty="0">
              <a:solidFill>
                <a:schemeClr val="bg1"/>
              </a:solidFill>
            </a:endParaRPr>
          </a:p>
          <a:p>
            <a:pPr algn="l"/>
            <a:r>
              <a:rPr lang="nl-NL" dirty="0">
                <a:solidFill>
                  <a:schemeClr val="bg1"/>
                </a:solidFill>
              </a:rPr>
              <a:t>Uitspraak op flipover: </a:t>
            </a:r>
          </a:p>
          <a:p>
            <a:pPr algn="l"/>
            <a:r>
              <a:rPr lang="nl-NL" i="1" dirty="0">
                <a:solidFill>
                  <a:schemeClr val="bg1"/>
                </a:solidFill>
              </a:rPr>
              <a:t>Erik gaf antwoord (‘Ja’) op Hans’ vraag (‘Zal ik dan daar gaan zitten?’)</a:t>
            </a:r>
            <a:endParaRPr lang="nl-NL" dirty="0">
              <a:solidFill>
                <a:schemeClr val="bg1"/>
              </a:solidFill>
            </a:endParaRPr>
          </a:p>
          <a:p>
            <a:pPr algn="l"/>
            <a:endParaRPr lang="nl-NL" dirty="0">
              <a:solidFill>
                <a:schemeClr val="bg1"/>
              </a:solidFill>
            </a:endParaRPr>
          </a:p>
          <a:p>
            <a:endParaRPr lang="nl-NL" dirty="0"/>
          </a:p>
        </p:txBody>
      </p:sp>
      <p:pic>
        <p:nvPicPr>
          <p:cNvPr id="4" name="Picture 2" descr="cid:E1C3D9CC-DCFA-453D-ABE7-B0ACC6ABFCB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3757" y="6381328"/>
            <a:ext cx="9143800"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hthoek 4"/>
          <p:cNvSpPr/>
          <p:nvPr/>
        </p:nvSpPr>
        <p:spPr>
          <a:xfrm>
            <a:off x="1371600" y="6427047"/>
            <a:ext cx="4680520" cy="276999"/>
          </a:xfrm>
          <a:prstGeom prst="rect">
            <a:avLst/>
          </a:prstGeom>
        </p:spPr>
        <p:txBody>
          <a:bodyPr wrap="square">
            <a:spAutoFit/>
          </a:bodyPr>
          <a:lstStyle/>
          <a:p>
            <a:pPr>
              <a:spcAft>
                <a:spcPts val="1200"/>
              </a:spcAft>
            </a:pPr>
            <a:r>
              <a:rPr lang="nl-NL" sz="1200"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Het Nieuwe Trivium - filosoferen in organisaties</a:t>
            </a:r>
            <a:endParaRPr lang="nl-NL"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09388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45719"/>
          </a:xfrm>
        </p:spPr>
        <p:txBody>
          <a:bodyPr>
            <a:normAutofit fontScale="90000"/>
          </a:bodyPr>
          <a:lstStyle/>
          <a:p>
            <a:endParaRPr lang="nl-NL" dirty="0"/>
          </a:p>
        </p:txBody>
      </p:sp>
      <p:sp>
        <p:nvSpPr>
          <p:cNvPr id="3" name="Ondertitel 2"/>
          <p:cNvSpPr>
            <a:spLocks noGrp="1"/>
          </p:cNvSpPr>
          <p:nvPr>
            <p:ph type="subTitle" idx="1"/>
          </p:nvPr>
        </p:nvSpPr>
        <p:spPr>
          <a:xfrm>
            <a:off x="1371600" y="548679"/>
            <a:ext cx="6400800" cy="5555649"/>
          </a:xfrm>
        </p:spPr>
        <p:txBody>
          <a:bodyPr>
            <a:normAutofit fontScale="70000" lnSpcReduction="20000"/>
          </a:bodyPr>
          <a:lstStyle/>
          <a:p>
            <a:pPr algn="l"/>
            <a:endParaRPr lang="nl-NL" dirty="0" smtClean="0">
              <a:solidFill>
                <a:schemeClr val="bg1"/>
              </a:solidFill>
            </a:endParaRPr>
          </a:p>
          <a:p>
            <a:pPr lvl="0" algn="l"/>
            <a:r>
              <a:rPr lang="nl-NL" dirty="0">
                <a:solidFill>
                  <a:schemeClr val="bg1"/>
                </a:solidFill>
              </a:rPr>
              <a:t>Mijn </a:t>
            </a:r>
            <a:r>
              <a:rPr lang="nl-NL" dirty="0" smtClean="0">
                <a:solidFill>
                  <a:schemeClr val="bg1"/>
                </a:solidFill>
              </a:rPr>
              <a:t>betrokkenheid:</a:t>
            </a:r>
            <a:br>
              <a:rPr lang="nl-NL" dirty="0" smtClean="0">
                <a:solidFill>
                  <a:schemeClr val="bg1"/>
                </a:solidFill>
              </a:rPr>
            </a:br>
            <a:endParaRPr lang="nl-NL" dirty="0">
              <a:solidFill>
                <a:schemeClr val="bg1"/>
              </a:solidFill>
            </a:endParaRPr>
          </a:p>
          <a:p>
            <a:pPr algn="l"/>
            <a:r>
              <a:rPr lang="nl-NL" dirty="0">
                <a:solidFill>
                  <a:schemeClr val="bg1"/>
                </a:solidFill>
              </a:rPr>
              <a:t>1998: </a:t>
            </a:r>
            <a:r>
              <a:rPr lang="nl-NL" dirty="0" err="1">
                <a:solidFill>
                  <a:schemeClr val="bg1"/>
                </a:solidFill>
              </a:rPr>
              <a:t>vz.</a:t>
            </a:r>
            <a:r>
              <a:rPr lang="nl-NL" dirty="0">
                <a:solidFill>
                  <a:schemeClr val="bg1"/>
                </a:solidFill>
              </a:rPr>
              <a:t> intervisiegroep Socratische Gespreksleiders; Internationale Conferentie</a:t>
            </a:r>
          </a:p>
          <a:p>
            <a:pPr algn="l"/>
            <a:r>
              <a:rPr lang="nl-NL" dirty="0">
                <a:solidFill>
                  <a:schemeClr val="bg1"/>
                </a:solidFill>
              </a:rPr>
              <a:t>1999: Oprichting Het Nieuwe Trivium met Jos Kessels </a:t>
            </a:r>
          </a:p>
          <a:p>
            <a:pPr algn="l"/>
            <a:r>
              <a:rPr lang="nl-NL" dirty="0">
                <a:solidFill>
                  <a:schemeClr val="bg1"/>
                </a:solidFill>
              </a:rPr>
              <a:t>2000: </a:t>
            </a:r>
            <a:r>
              <a:rPr lang="nl-NL" dirty="0" err="1">
                <a:solidFill>
                  <a:schemeClr val="bg1"/>
                </a:solidFill>
              </a:rPr>
              <a:t>Loccum</a:t>
            </a:r>
            <a:r>
              <a:rPr lang="nl-NL" dirty="0">
                <a:solidFill>
                  <a:schemeClr val="bg1"/>
                </a:solidFill>
              </a:rPr>
              <a:t> conferentie; voordracht over plicht om in organisaties aan de slag te gaan</a:t>
            </a:r>
          </a:p>
          <a:p>
            <a:pPr algn="l"/>
            <a:r>
              <a:rPr lang="nl-NL" dirty="0">
                <a:solidFill>
                  <a:schemeClr val="bg1"/>
                </a:solidFill>
              </a:rPr>
              <a:t>2002: Vrije Ruimte: filosoferen in organisaties</a:t>
            </a:r>
          </a:p>
          <a:p>
            <a:pPr algn="l"/>
            <a:r>
              <a:rPr lang="nl-NL" dirty="0">
                <a:solidFill>
                  <a:schemeClr val="bg1"/>
                </a:solidFill>
              </a:rPr>
              <a:t>2007: Vrije Ruimte Praktijkboek</a:t>
            </a:r>
          </a:p>
          <a:p>
            <a:pPr algn="l"/>
            <a:r>
              <a:rPr lang="nl-NL" dirty="0">
                <a:solidFill>
                  <a:schemeClr val="bg1"/>
                </a:solidFill>
              </a:rPr>
              <a:t>2012: Start promotieonderzoek naar toepassing Socratisch Gesprek in organisaties en de theoretische onderbouwing daarvan (Radboud Universiteit; afronding 2019)</a:t>
            </a:r>
          </a:p>
          <a:p>
            <a:pPr algn="l"/>
            <a:r>
              <a:rPr lang="nl-NL" dirty="0">
                <a:solidFill>
                  <a:schemeClr val="bg1"/>
                </a:solidFill>
              </a:rPr>
              <a:t>2016: Socratische Landdag oprichting onderzoeksgroep</a:t>
            </a:r>
          </a:p>
          <a:p>
            <a:endParaRPr lang="nl-NL" dirty="0"/>
          </a:p>
        </p:txBody>
      </p:sp>
      <p:pic>
        <p:nvPicPr>
          <p:cNvPr id="4" name="Picture 2" descr="cid:E1C3D9CC-DCFA-453D-ABE7-B0ACC6ABFCB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3757" y="6381328"/>
            <a:ext cx="9143800"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hthoek 4"/>
          <p:cNvSpPr/>
          <p:nvPr/>
        </p:nvSpPr>
        <p:spPr>
          <a:xfrm>
            <a:off x="1371600" y="6427047"/>
            <a:ext cx="4680520" cy="276999"/>
          </a:xfrm>
          <a:prstGeom prst="rect">
            <a:avLst/>
          </a:prstGeom>
        </p:spPr>
        <p:txBody>
          <a:bodyPr wrap="square">
            <a:spAutoFit/>
          </a:bodyPr>
          <a:lstStyle/>
          <a:p>
            <a:pPr>
              <a:spcAft>
                <a:spcPts val="1200"/>
              </a:spcAft>
            </a:pPr>
            <a:r>
              <a:rPr lang="nl-NL" sz="1200"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Het Nieuwe Trivium - filosoferen in organisaties</a:t>
            </a:r>
            <a:endParaRPr lang="nl-NL"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868386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flipV="1">
            <a:off x="685800" y="2060848"/>
            <a:ext cx="7772400" cy="69577"/>
          </a:xfrm>
        </p:spPr>
        <p:txBody>
          <a:bodyPr>
            <a:normAutofit fontScale="90000"/>
          </a:bodyPr>
          <a:lstStyle/>
          <a:p>
            <a:endParaRPr lang="nl-NL" dirty="0"/>
          </a:p>
        </p:txBody>
      </p:sp>
      <p:sp>
        <p:nvSpPr>
          <p:cNvPr id="3" name="Ondertitel 2"/>
          <p:cNvSpPr>
            <a:spLocks noGrp="1"/>
          </p:cNvSpPr>
          <p:nvPr>
            <p:ph type="subTitle" idx="1"/>
          </p:nvPr>
        </p:nvSpPr>
        <p:spPr>
          <a:xfrm>
            <a:off x="1371600" y="332656"/>
            <a:ext cx="6400800" cy="5306144"/>
          </a:xfrm>
        </p:spPr>
        <p:txBody>
          <a:bodyPr>
            <a:normAutofit/>
          </a:bodyPr>
          <a:lstStyle/>
          <a:p>
            <a:pPr lvl="0" algn="l"/>
            <a:endParaRPr lang="nl-NL" dirty="0" smtClean="0">
              <a:solidFill>
                <a:schemeClr val="bg1"/>
              </a:solidFill>
            </a:endParaRPr>
          </a:p>
          <a:p>
            <a:pPr lvl="0" algn="l"/>
            <a:r>
              <a:rPr lang="nl-NL" dirty="0" smtClean="0">
                <a:solidFill>
                  <a:schemeClr val="bg1"/>
                </a:solidFill>
              </a:rPr>
              <a:t>5 </a:t>
            </a:r>
            <a:r>
              <a:rPr lang="nl-NL" dirty="0">
                <a:solidFill>
                  <a:schemeClr val="bg1"/>
                </a:solidFill>
              </a:rPr>
              <a:t>generaties Socratisch Gesprek; verschuivingen in de </a:t>
            </a:r>
            <a:r>
              <a:rPr lang="nl-NL" dirty="0" smtClean="0">
                <a:solidFill>
                  <a:schemeClr val="bg1"/>
                </a:solidFill>
              </a:rPr>
              <a:t>praktijk</a:t>
            </a:r>
          </a:p>
          <a:p>
            <a:pPr lvl="0" algn="l"/>
            <a:endParaRPr lang="nl-NL" dirty="0">
              <a:solidFill>
                <a:schemeClr val="bg1"/>
              </a:solidFill>
            </a:endParaRPr>
          </a:p>
          <a:p>
            <a:pPr lvl="0" algn="l"/>
            <a:r>
              <a:rPr lang="nl-NL" dirty="0" smtClean="0">
                <a:solidFill>
                  <a:schemeClr val="bg1"/>
                </a:solidFill>
              </a:rPr>
              <a:t>* Socrates</a:t>
            </a:r>
            <a:endParaRPr lang="nl-NL" dirty="0">
              <a:solidFill>
                <a:schemeClr val="bg1"/>
              </a:solidFill>
            </a:endParaRPr>
          </a:p>
          <a:p>
            <a:pPr lvl="0" algn="l"/>
            <a:r>
              <a:rPr lang="nl-NL" dirty="0" smtClean="0">
                <a:solidFill>
                  <a:schemeClr val="bg1"/>
                </a:solidFill>
              </a:rPr>
              <a:t>* Nelson</a:t>
            </a:r>
            <a:endParaRPr lang="nl-NL" dirty="0">
              <a:solidFill>
                <a:schemeClr val="bg1"/>
              </a:solidFill>
            </a:endParaRPr>
          </a:p>
          <a:p>
            <a:pPr lvl="0" algn="l"/>
            <a:r>
              <a:rPr lang="nl-NL" dirty="0" smtClean="0">
                <a:solidFill>
                  <a:schemeClr val="bg1"/>
                </a:solidFill>
              </a:rPr>
              <a:t>* </a:t>
            </a:r>
            <a:r>
              <a:rPr lang="nl-NL" dirty="0" err="1" smtClean="0">
                <a:solidFill>
                  <a:schemeClr val="bg1"/>
                </a:solidFill>
              </a:rPr>
              <a:t>Heckmann</a:t>
            </a:r>
            <a:endParaRPr lang="nl-NL" dirty="0">
              <a:solidFill>
                <a:schemeClr val="bg1"/>
              </a:solidFill>
            </a:endParaRPr>
          </a:p>
          <a:p>
            <a:pPr lvl="0" algn="l"/>
            <a:r>
              <a:rPr lang="nl-NL" dirty="0" smtClean="0">
                <a:solidFill>
                  <a:schemeClr val="bg1"/>
                </a:solidFill>
              </a:rPr>
              <a:t>* </a:t>
            </a:r>
            <a:r>
              <a:rPr lang="nl-NL" dirty="0" err="1" smtClean="0">
                <a:solidFill>
                  <a:schemeClr val="bg1"/>
                </a:solidFill>
              </a:rPr>
              <a:t>Philosophisch</a:t>
            </a:r>
            <a:r>
              <a:rPr lang="nl-NL" dirty="0" smtClean="0">
                <a:solidFill>
                  <a:schemeClr val="bg1"/>
                </a:solidFill>
              </a:rPr>
              <a:t> </a:t>
            </a:r>
            <a:r>
              <a:rPr lang="nl-NL" dirty="0" err="1">
                <a:solidFill>
                  <a:schemeClr val="bg1"/>
                </a:solidFill>
              </a:rPr>
              <a:t>Politische</a:t>
            </a:r>
            <a:r>
              <a:rPr lang="nl-NL" dirty="0">
                <a:solidFill>
                  <a:schemeClr val="bg1"/>
                </a:solidFill>
              </a:rPr>
              <a:t> </a:t>
            </a:r>
            <a:r>
              <a:rPr lang="nl-NL" dirty="0" err="1">
                <a:solidFill>
                  <a:schemeClr val="bg1"/>
                </a:solidFill>
              </a:rPr>
              <a:t>Akademie</a:t>
            </a:r>
            <a:endParaRPr lang="nl-NL" dirty="0">
              <a:solidFill>
                <a:schemeClr val="bg1"/>
              </a:solidFill>
            </a:endParaRPr>
          </a:p>
          <a:p>
            <a:pPr lvl="0" algn="l"/>
            <a:r>
              <a:rPr lang="nl-NL" dirty="0" smtClean="0">
                <a:solidFill>
                  <a:schemeClr val="bg1"/>
                </a:solidFill>
              </a:rPr>
              <a:t>* Korte </a:t>
            </a:r>
            <a:r>
              <a:rPr lang="nl-NL" dirty="0">
                <a:solidFill>
                  <a:schemeClr val="bg1"/>
                </a:solidFill>
              </a:rPr>
              <a:t>Socratische Dialoog</a:t>
            </a:r>
          </a:p>
          <a:p>
            <a:pPr algn="l"/>
            <a:endParaRPr lang="nl-NL" dirty="0"/>
          </a:p>
        </p:txBody>
      </p:sp>
      <p:pic>
        <p:nvPicPr>
          <p:cNvPr id="4" name="Picture 2" descr="cid:E1C3D9CC-DCFA-453D-ABE7-B0ACC6ABFCB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3757" y="6381328"/>
            <a:ext cx="9143800"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hthoek 4"/>
          <p:cNvSpPr/>
          <p:nvPr/>
        </p:nvSpPr>
        <p:spPr>
          <a:xfrm>
            <a:off x="1371600" y="6427047"/>
            <a:ext cx="4680520" cy="276999"/>
          </a:xfrm>
          <a:prstGeom prst="rect">
            <a:avLst/>
          </a:prstGeom>
        </p:spPr>
        <p:txBody>
          <a:bodyPr wrap="square">
            <a:spAutoFit/>
          </a:bodyPr>
          <a:lstStyle/>
          <a:p>
            <a:pPr>
              <a:spcAft>
                <a:spcPts val="1200"/>
              </a:spcAft>
            </a:pPr>
            <a:r>
              <a:rPr lang="nl-NL" sz="1200"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Het Nieuwe Trivium - filosoferen in organisaties</a:t>
            </a:r>
            <a:endParaRPr lang="nl-NL"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340743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45719"/>
          </a:xfrm>
        </p:spPr>
        <p:txBody>
          <a:bodyPr>
            <a:normAutofit fontScale="90000"/>
          </a:bodyPr>
          <a:lstStyle/>
          <a:p>
            <a:endParaRPr lang="nl-NL" dirty="0"/>
          </a:p>
        </p:txBody>
      </p:sp>
      <p:sp>
        <p:nvSpPr>
          <p:cNvPr id="3" name="Ondertitel 2"/>
          <p:cNvSpPr>
            <a:spLocks noGrp="1"/>
          </p:cNvSpPr>
          <p:nvPr>
            <p:ph type="subTitle" idx="1"/>
          </p:nvPr>
        </p:nvSpPr>
        <p:spPr>
          <a:xfrm>
            <a:off x="1371600" y="1052736"/>
            <a:ext cx="6400800" cy="4586064"/>
          </a:xfrm>
        </p:spPr>
        <p:txBody>
          <a:bodyPr>
            <a:normAutofit/>
          </a:bodyPr>
          <a:lstStyle/>
          <a:p>
            <a:pPr lvl="0" algn="l"/>
            <a:endParaRPr lang="nl-NL" dirty="0" smtClean="0">
              <a:solidFill>
                <a:schemeClr val="bg1"/>
              </a:solidFill>
            </a:endParaRPr>
          </a:p>
          <a:p>
            <a:pPr lvl="0" algn="l"/>
            <a:r>
              <a:rPr lang="nl-NL" dirty="0" smtClean="0">
                <a:solidFill>
                  <a:schemeClr val="bg1"/>
                </a:solidFill>
              </a:rPr>
              <a:t>Theorievorming:</a:t>
            </a:r>
          </a:p>
          <a:p>
            <a:pPr lvl="0" algn="l"/>
            <a:endParaRPr lang="nl-NL" dirty="0">
              <a:solidFill>
                <a:schemeClr val="bg1"/>
              </a:solidFill>
            </a:endParaRPr>
          </a:p>
          <a:p>
            <a:pPr algn="l"/>
            <a:r>
              <a:rPr lang="nl-NL" dirty="0">
                <a:solidFill>
                  <a:schemeClr val="bg1"/>
                </a:solidFill>
              </a:rPr>
              <a:t>Bestudeerd o.a. Nelson, </a:t>
            </a:r>
            <a:r>
              <a:rPr lang="nl-NL" dirty="0" err="1">
                <a:solidFill>
                  <a:schemeClr val="bg1"/>
                </a:solidFill>
              </a:rPr>
              <a:t>Heckmann</a:t>
            </a:r>
            <a:r>
              <a:rPr lang="nl-NL" dirty="0">
                <a:solidFill>
                  <a:schemeClr val="bg1"/>
                </a:solidFill>
              </a:rPr>
              <a:t>, </a:t>
            </a:r>
            <a:r>
              <a:rPr lang="nl-NL" dirty="0" err="1">
                <a:solidFill>
                  <a:schemeClr val="bg1"/>
                </a:solidFill>
              </a:rPr>
              <a:t>Raupach</a:t>
            </a:r>
            <a:r>
              <a:rPr lang="nl-NL" dirty="0">
                <a:solidFill>
                  <a:schemeClr val="bg1"/>
                </a:solidFill>
              </a:rPr>
              <a:t> </a:t>
            </a:r>
            <a:r>
              <a:rPr lang="nl-NL" dirty="0" err="1">
                <a:solidFill>
                  <a:schemeClr val="bg1"/>
                </a:solidFill>
              </a:rPr>
              <a:t>Strey</a:t>
            </a:r>
            <a:r>
              <a:rPr lang="nl-NL" dirty="0">
                <a:solidFill>
                  <a:schemeClr val="bg1"/>
                </a:solidFill>
              </a:rPr>
              <a:t>, </a:t>
            </a:r>
            <a:r>
              <a:rPr lang="nl-NL" dirty="0" err="1">
                <a:solidFill>
                  <a:schemeClr val="bg1"/>
                </a:solidFill>
              </a:rPr>
              <a:t>Horster</a:t>
            </a:r>
            <a:r>
              <a:rPr lang="nl-NL" dirty="0">
                <a:solidFill>
                  <a:schemeClr val="bg1"/>
                </a:solidFill>
              </a:rPr>
              <a:t>, </a:t>
            </a:r>
            <a:r>
              <a:rPr lang="nl-NL" dirty="0" err="1">
                <a:solidFill>
                  <a:schemeClr val="bg1"/>
                </a:solidFill>
              </a:rPr>
              <a:t>Gronke</a:t>
            </a:r>
            <a:r>
              <a:rPr lang="nl-NL" dirty="0">
                <a:solidFill>
                  <a:schemeClr val="bg1"/>
                </a:solidFill>
              </a:rPr>
              <a:t>, Kessels, Bolten, Boele, Van Rossem</a:t>
            </a:r>
          </a:p>
          <a:p>
            <a:endParaRPr lang="nl-NL" dirty="0"/>
          </a:p>
        </p:txBody>
      </p:sp>
      <p:pic>
        <p:nvPicPr>
          <p:cNvPr id="4" name="Picture 2" descr="cid:E1C3D9CC-DCFA-453D-ABE7-B0ACC6ABFCB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3757" y="6381328"/>
            <a:ext cx="9143800"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hthoek 4"/>
          <p:cNvSpPr/>
          <p:nvPr/>
        </p:nvSpPr>
        <p:spPr>
          <a:xfrm>
            <a:off x="1371600" y="6427047"/>
            <a:ext cx="4680520" cy="276999"/>
          </a:xfrm>
          <a:prstGeom prst="rect">
            <a:avLst/>
          </a:prstGeom>
        </p:spPr>
        <p:txBody>
          <a:bodyPr wrap="square">
            <a:spAutoFit/>
          </a:bodyPr>
          <a:lstStyle/>
          <a:p>
            <a:pPr>
              <a:spcAft>
                <a:spcPts val="1200"/>
              </a:spcAft>
            </a:pPr>
            <a:r>
              <a:rPr lang="nl-NL" sz="1200"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Het Nieuwe Trivium - filosoferen in organisaties</a:t>
            </a:r>
            <a:endParaRPr lang="nl-NL"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556576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45719"/>
          </a:xfrm>
        </p:spPr>
        <p:txBody>
          <a:bodyPr>
            <a:normAutofit fontScale="90000"/>
          </a:bodyPr>
          <a:lstStyle/>
          <a:p>
            <a:endParaRPr lang="nl-NL" dirty="0"/>
          </a:p>
        </p:txBody>
      </p:sp>
      <p:sp>
        <p:nvSpPr>
          <p:cNvPr id="3" name="Ondertitel 2"/>
          <p:cNvSpPr>
            <a:spLocks noGrp="1"/>
          </p:cNvSpPr>
          <p:nvPr>
            <p:ph type="subTitle" idx="1"/>
          </p:nvPr>
        </p:nvSpPr>
        <p:spPr>
          <a:xfrm>
            <a:off x="1371600" y="836712"/>
            <a:ext cx="6400800" cy="4968552"/>
          </a:xfrm>
        </p:spPr>
        <p:txBody>
          <a:bodyPr>
            <a:normAutofit/>
          </a:bodyPr>
          <a:lstStyle/>
          <a:p>
            <a:pPr lvl="0" algn="l"/>
            <a:endParaRPr lang="nl-NL" dirty="0" smtClean="0">
              <a:solidFill>
                <a:schemeClr val="bg1"/>
              </a:solidFill>
            </a:endParaRPr>
          </a:p>
          <a:p>
            <a:pPr lvl="0" algn="l"/>
            <a:r>
              <a:rPr lang="nl-NL" dirty="0" smtClean="0">
                <a:solidFill>
                  <a:schemeClr val="bg1"/>
                </a:solidFill>
              </a:rPr>
              <a:t>Directe </a:t>
            </a:r>
            <a:r>
              <a:rPr lang="nl-NL" dirty="0">
                <a:solidFill>
                  <a:schemeClr val="bg1"/>
                </a:solidFill>
              </a:rPr>
              <a:t>toegang tot waarheid?</a:t>
            </a:r>
          </a:p>
          <a:p>
            <a:pPr algn="l"/>
            <a:r>
              <a:rPr lang="nl-NL" dirty="0">
                <a:solidFill>
                  <a:schemeClr val="bg1"/>
                </a:solidFill>
              </a:rPr>
              <a:t>Nelson:</a:t>
            </a:r>
          </a:p>
          <a:p>
            <a:pPr algn="l"/>
            <a:r>
              <a:rPr lang="en-GB" i="1" dirty="0" smtClean="0">
                <a:solidFill>
                  <a:schemeClr val="bg1"/>
                </a:solidFill>
              </a:rPr>
              <a:t/>
            </a:r>
            <a:br>
              <a:rPr lang="en-GB" i="1" dirty="0" smtClean="0">
                <a:solidFill>
                  <a:schemeClr val="bg1"/>
                </a:solidFill>
              </a:rPr>
            </a:br>
            <a:r>
              <a:rPr lang="en-GB" i="1" dirty="0" smtClean="0">
                <a:solidFill>
                  <a:schemeClr val="bg1"/>
                </a:solidFill>
              </a:rPr>
              <a:t>We </a:t>
            </a:r>
            <a:r>
              <a:rPr lang="en-GB" i="1" dirty="0">
                <a:solidFill>
                  <a:schemeClr val="bg1"/>
                </a:solidFill>
              </a:rPr>
              <a:t>have to postulate the existence of non-reflective immediate perception.</a:t>
            </a:r>
            <a:endParaRPr lang="nl-NL" dirty="0">
              <a:solidFill>
                <a:schemeClr val="bg1"/>
              </a:solidFill>
            </a:endParaRPr>
          </a:p>
          <a:p>
            <a:pPr algn="l"/>
            <a:endParaRPr lang="nl-NL" sz="12800" dirty="0">
              <a:solidFill>
                <a:schemeClr val="bg1"/>
              </a:solidFill>
            </a:endParaRPr>
          </a:p>
          <a:p>
            <a:pPr marL="1143000" indent="-1143000" algn="l">
              <a:buFont typeface="Arial" panose="020B0604020202020204" pitchFamily="34" charset="0"/>
              <a:buChar char="•"/>
            </a:pPr>
            <a:endParaRPr lang="nl-NL" sz="12800" dirty="0">
              <a:solidFill>
                <a:schemeClr val="bg1"/>
              </a:solidFill>
            </a:endParaRPr>
          </a:p>
          <a:p>
            <a:endParaRPr lang="nl-NL" dirty="0"/>
          </a:p>
        </p:txBody>
      </p:sp>
      <p:pic>
        <p:nvPicPr>
          <p:cNvPr id="4" name="Picture 2" descr="cid:E1C3D9CC-DCFA-453D-ABE7-B0ACC6ABFCB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3757" y="6381328"/>
            <a:ext cx="9143800"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hthoek 4"/>
          <p:cNvSpPr/>
          <p:nvPr/>
        </p:nvSpPr>
        <p:spPr>
          <a:xfrm>
            <a:off x="1371600" y="6427047"/>
            <a:ext cx="4680520" cy="276999"/>
          </a:xfrm>
          <a:prstGeom prst="rect">
            <a:avLst/>
          </a:prstGeom>
        </p:spPr>
        <p:txBody>
          <a:bodyPr wrap="square">
            <a:spAutoFit/>
          </a:bodyPr>
          <a:lstStyle/>
          <a:p>
            <a:pPr>
              <a:spcAft>
                <a:spcPts val="1200"/>
              </a:spcAft>
            </a:pPr>
            <a:r>
              <a:rPr lang="nl-NL" sz="1200"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Het Nieuwe Trivium - filosoferen in organisaties</a:t>
            </a:r>
            <a:endParaRPr lang="nl-NL"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679095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45719"/>
          </a:xfrm>
        </p:spPr>
        <p:txBody>
          <a:bodyPr>
            <a:normAutofit fontScale="90000"/>
          </a:bodyPr>
          <a:lstStyle/>
          <a:p>
            <a:endParaRPr lang="nl-NL" dirty="0"/>
          </a:p>
        </p:txBody>
      </p:sp>
      <p:sp>
        <p:nvSpPr>
          <p:cNvPr id="3" name="Ondertitel 2"/>
          <p:cNvSpPr>
            <a:spLocks noGrp="1"/>
          </p:cNvSpPr>
          <p:nvPr>
            <p:ph type="subTitle" idx="1"/>
          </p:nvPr>
        </p:nvSpPr>
        <p:spPr>
          <a:xfrm>
            <a:off x="1371600" y="836712"/>
            <a:ext cx="6400800" cy="4968552"/>
          </a:xfrm>
        </p:spPr>
        <p:txBody>
          <a:bodyPr>
            <a:normAutofit/>
          </a:bodyPr>
          <a:lstStyle/>
          <a:p>
            <a:pPr lvl="0" algn="l"/>
            <a:endParaRPr lang="nl-NL" dirty="0" smtClean="0">
              <a:solidFill>
                <a:schemeClr val="bg1"/>
              </a:solidFill>
            </a:endParaRPr>
          </a:p>
          <a:p>
            <a:pPr lvl="0" algn="l"/>
            <a:r>
              <a:rPr lang="nl-NL" dirty="0" smtClean="0">
                <a:solidFill>
                  <a:schemeClr val="bg1"/>
                </a:solidFill>
              </a:rPr>
              <a:t>Directe </a:t>
            </a:r>
            <a:r>
              <a:rPr lang="nl-NL" dirty="0">
                <a:solidFill>
                  <a:schemeClr val="bg1"/>
                </a:solidFill>
              </a:rPr>
              <a:t>toegang tot waarheid?</a:t>
            </a:r>
          </a:p>
          <a:p>
            <a:pPr algn="l"/>
            <a:endParaRPr lang="nl-NL" sz="12800" dirty="0">
              <a:solidFill>
                <a:schemeClr val="bg1"/>
              </a:solidFill>
            </a:endParaRPr>
          </a:p>
          <a:p>
            <a:pPr marL="1143000" indent="-1143000" algn="l">
              <a:buFont typeface="Arial" panose="020B0604020202020204" pitchFamily="34" charset="0"/>
              <a:buChar char="•"/>
            </a:pPr>
            <a:endParaRPr lang="nl-NL" sz="12800" dirty="0">
              <a:solidFill>
                <a:schemeClr val="bg1"/>
              </a:solidFill>
            </a:endParaRPr>
          </a:p>
          <a:p>
            <a:endParaRPr lang="nl-NL" dirty="0"/>
          </a:p>
        </p:txBody>
      </p:sp>
      <p:pic>
        <p:nvPicPr>
          <p:cNvPr id="4" name="Picture 2" descr="cid:E1C3D9CC-DCFA-453D-ABE7-B0ACC6ABFCB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3757" y="6381328"/>
            <a:ext cx="9143800"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hthoek 4"/>
          <p:cNvSpPr/>
          <p:nvPr/>
        </p:nvSpPr>
        <p:spPr>
          <a:xfrm>
            <a:off x="1371600" y="6427047"/>
            <a:ext cx="4680520" cy="276999"/>
          </a:xfrm>
          <a:prstGeom prst="rect">
            <a:avLst/>
          </a:prstGeom>
        </p:spPr>
        <p:txBody>
          <a:bodyPr wrap="square">
            <a:spAutoFit/>
          </a:bodyPr>
          <a:lstStyle/>
          <a:p>
            <a:pPr>
              <a:spcAft>
                <a:spcPts val="1200"/>
              </a:spcAft>
            </a:pPr>
            <a:r>
              <a:rPr lang="nl-NL" sz="1200"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Het Nieuwe Trivium - filosoferen in organisaties</a:t>
            </a:r>
            <a:endParaRPr lang="nl-NL" sz="12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6" name="Afbeelding 5" descr="Gerelateerde afbeeldi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1640" y="2492895"/>
            <a:ext cx="5760720" cy="3358087"/>
          </a:xfrm>
          <a:prstGeom prst="rect">
            <a:avLst/>
          </a:prstGeom>
          <a:noFill/>
          <a:ln>
            <a:noFill/>
          </a:ln>
        </p:spPr>
      </p:pic>
    </p:spTree>
    <p:extLst>
      <p:ext uri="{BB962C8B-B14F-4D97-AF65-F5344CB8AC3E}">
        <p14:creationId xmlns:p14="http://schemas.microsoft.com/office/powerpoint/2010/main" val="13474758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flipV="1">
            <a:off x="685800" y="2060848"/>
            <a:ext cx="7772400" cy="69577"/>
          </a:xfrm>
        </p:spPr>
        <p:txBody>
          <a:bodyPr>
            <a:normAutofit fontScale="90000"/>
          </a:bodyPr>
          <a:lstStyle/>
          <a:p>
            <a:endParaRPr lang="nl-NL"/>
          </a:p>
        </p:txBody>
      </p:sp>
      <p:sp>
        <p:nvSpPr>
          <p:cNvPr id="3" name="Ondertitel 2"/>
          <p:cNvSpPr>
            <a:spLocks noGrp="1"/>
          </p:cNvSpPr>
          <p:nvPr>
            <p:ph type="subTitle" idx="1"/>
          </p:nvPr>
        </p:nvSpPr>
        <p:spPr>
          <a:xfrm>
            <a:off x="1371600" y="908720"/>
            <a:ext cx="6400800" cy="4730080"/>
          </a:xfrm>
        </p:spPr>
        <p:txBody>
          <a:bodyPr>
            <a:normAutofit fontScale="92500" lnSpcReduction="20000"/>
          </a:bodyPr>
          <a:lstStyle/>
          <a:p>
            <a:pPr lvl="0" algn="l"/>
            <a:endParaRPr lang="nl-NL" dirty="0" smtClean="0">
              <a:solidFill>
                <a:schemeClr val="bg1"/>
              </a:solidFill>
            </a:endParaRPr>
          </a:p>
          <a:p>
            <a:pPr lvl="0" algn="l"/>
            <a:r>
              <a:rPr lang="nl-NL" dirty="0" smtClean="0">
                <a:solidFill>
                  <a:schemeClr val="bg1"/>
                </a:solidFill>
              </a:rPr>
              <a:t>Vertrouwen </a:t>
            </a:r>
            <a:r>
              <a:rPr lang="nl-NL" dirty="0">
                <a:solidFill>
                  <a:schemeClr val="bg1"/>
                </a:solidFill>
              </a:rPr>
              <a:t>in (universele) rede?</a:t>
            </a:r>
          </a:p>
          <a:p>
            <a:pPr algn="l"/>
            <a:r>
              <a:rPr lang="nl-NL" dirty="0">
                <a:solidFill>
                  <a:schemeClr val="bg1"/>
                </a:solidFill>
              </a:rPr>
              <a:t>Nelson:</a:t>
            </a:r>
          </a:p>
          <a:p>
            <a:pPr algn="l"/>
            <a:r>
              <a:rPr lang="en-GB" i="1" dirty="0" smtClean="0">
                <a:solidFill>
                  <a:schemeClr val="bg1"/>
                </a:solidFill>
              </a:rPr>
              <a:t/>
            </a:r>
            <a:br>
              <a:rPr lang="en-GB" i="1" dirty="0" smtClean="0">
                <a:solidFill>
                  <a:schemeClr val="bg1"/>
                </a:solidFill>
              </a:rPr>
            </a:br>
            <a:r>
              <a:rPr lang="en-GB" i="1" dirty="0" smtClean="0">
                <a:solidFill>
                  <a:schemeClr val="bg1"/>
                </a:solidFill>
              </a:rPr>
              <a:t>We </a:t>
            </a:r>
            <a:r>
              <a:rPr lang="en-GB" i="1" dirty="0">
                <a:solidFill>
                  <a:schemeClr val="bg1"/>
                </a:solidFill>
              </a:rPr>
              <a:t>have discovered philosophy to be the sum total of those universal rational truths that become clear only through reflection. To philosophise, then, simply means to isolate these rational truths with our intellect and to express them in general judgments.</a:t>
            </a:r>
            <a:endParaRPr lang="nl-NL" dirty="0">
              <a:solidFill>
                <a:schemeClr val="bg1"/>
              </a:solidFill>
            </a:endParaRPr>
          </a:p>
          <a:p>
            <a:endParaRPr lang="nl-NL" dirty="0"/>
          </a:p>
        </p:txBody>
      </p:sp>
      <p:pic>
        <p:nvPicPr>
          <p:cNvPr id="4" name="Picture 2" descr="cid:E1C3D9CC-DCFA-453D-ABE7-B0ACC6ABFCB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3757" y="6381328"/>
            <a:ext cx="9143800"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hthoek 4"/>
          <p:cNvSpPr/>
          <p:nvPr/>
        </p:nvSpPr>
        <p:spPr>
          <a:xfrm>
            <a:off x="1371600" y="6427047"/>
            <a:ext cx="4680520" cy="276999"/>
          </a:xfrm>
          <a:prstGeom prst="rect">
            <a:avLst/>
          </a:prstGeom>
        </p:spPr>
        <p:txBody>
          <a:bodyPr wrap="square">
            <a:spAutoFit/>
          </a:bodyPr>
          <a:lstStyle/>
          <a:p>
            <a:pPr>
              <a:spcAft>
                <a:spcPts val="1200"/>
              </a:spcAft>
            </a:pPr>
            <a:r>
              <a:rPr lang="nl-NL" sz="1200"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Het Nieuwe Trivium - filosoferen in organisaties</a:t>
            </a:r>
            <a:endParaRPr lang="nl-NL"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657186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45719"/>
          </a:xfrm>
        </p:spPr>
        <p:txBody>
          <a:bodyPr>
            <a:normAutofit fontScale="90000"/>
          </a:bodyPr>
          <a:lstStyle/>
          <a:p>
            <a:endParaRPr lang="nl-NL" dirty="0"/>
          </a:p>
        </p:txBody>
      </p:sp>
      <p:sp>
        <p:nvSpPr>
          <p:cNvPr id="3" name="Ondertitel 2"/>
          <p:cNvSpPr>
            <a:spLocks noGrp="1"/>
          </p:cNvSpPr>
          <p:nvPr>
            <p:ph type="subTitle" idx="1"/>
          </p:nvPr>
        </p:nvSpPr>
        <p:spPr>
          <a:xfrm>
            <a:off x="1371600" y="1700808"/>
            <a:ext cx="6400800" cy="3937992"/>
          </a:xfrm>
        </p:spPr>
        <p:txBody>
          <a:bodyPr>
            <a:normAutofit lnSpcReduction="10000"/>
          </a:bodyPr>
          <a:lstStyle/>
          <a:p>
            <a:pPr lvl="0" algn="l"/>
            <a:r>
              <a:rPr lang="nl-NL" dirty="0">
                <a:solidFill>
                  <a:schemeClr val="bg1"/>
                </a:solidFill>
              </a:rPr>
              <a:t>Noodzaak consensus?</a:t>
            </a:r>
          </a:p>
          <a:p>
            <a:pPr algn="l"/>
            <a:r>
              <a:rPr lang="nl-NL" dirty="0" err="1">
                <a:solidFill>
                  <a:schemeClr val="bg1"/>
                </a:solidFill>
              </a:rPr>
              <a:t>Heckmann</a:t>
            </a:r>
            <a:r>
              <a:rPr lang="nl-NL" dirty="0">
                <a:solidFill>
                  <a:schemeClr val="bg1"/>
                </a:solidFill>
              </a:rPr>
              <a:t>: </a:t>
            </a:r>
            <a:r>
              <a:rPr lang="nl-NL" dirty="0" smtClean="0">
                <a:solidFill>
                  <a:schemeClr val="bg1"/>
                </a:solidFill>
              </a:rPr>
              <a:t/>
            </a:r>
            <a:br>
              <a:rPr lang="nl-NL" dirty="0" smtClean="0">
                <a:solidFill>
                  <a:schemeClr val="bg1"/>
                </a:solidFill>
              </a:rPr>
            </a:br>
            <a:endParaRPr lang="nl-NL" dirty="0">
              <a:solidFill>
                <a:schemeClr val="bg1"/>
              </a:solidFill>
            </a:endParaRPr>
          </a:p>
          <a:p>
            <a:pPr algn="l"/>
            <a:r>
              <a:rPr lang="en-GB" i="1" dirty="0">
                <a:solidFill>
                  <a:schemeClr val="bg1"/>
                </a:solidFill>
              </a:rPr>
              <a:t>Whenever we reach consensus about a statement in a Socratic Dialogue it has a provisional character. For the moment there are no further doubts about the outcome of our effort.</a:t>
            </a:r>
            <a:endParaRPr lang="nl-NL" dirty="0">
              <a:solidFill>
                <a:schemeClr val="bg1"/>
              </a:solidFill>
            </a:endParaRPr>
          </a:p>
          <a:p>
            <a:endParaRPr lang="nl-NL" dirty="0"/>
          </a:p>
        </p:txBody>
      </p:sp>
      <p:pic>
        <p:nvPicPr>
          <p:cNvPr id="4" name="Picture 2" descr="cid:E1C3D9CC-DCFA-453D-ABE7-B0ACC6ABFCB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3757" y="6381328"/>
            <a:ext cx="9143800"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hthoek 4"/>
          <p:cNvSpPr/>
          <p:nvPr/>
        </p:nvSpPr>
        <p:spPr>
          <a:xfrm>
            <a:off x="1371600" y="6427047"/>
            <a:ext cx="4680520" cy="276999"/>
          </a:xfrm>
          <a:prstGeom prst="rect">
            <a:avLst/>
          </a:prstGeom>
        </p:spPr>
        <p:txBody>
          <a:bodyPr wrap="square">
            <a:spAutoFit/>
          </a:bodyPr>
          <a:lstStyle/>
          <a:p>
            <a:pPr>
              <a:spcAft>
                <a:spcPts val="1200"/>
              </a:spcAft>
            </a:pPr>
            <a:r>
              <a:rPr lang="nl-NL" sz="1200"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Het Nieuwe Trivium - filosoferen in organisaties</a:t>
            </a:r>
            <a:endParaRPr lang="nl-NL"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225931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TotalTime>
  <Words>571</Words>
  <Application>Microsoft Office PowerPoint</Application>
  <PresentationFormat>Diavoorstelling (4:3)</PresentationFormat>
  <Paragraphs>177</Paragraphs>
  <Slides>22</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22</vt:i4>
      </vt:variant>
    </vt:vector>
  </HeadingPairs>
  <TitlesOfParts>
    <vt:vector size="26" baseType="lpstr">
      <vt:lpstr>Arial</vt:lpstr>
      <vt:lpstr>Calibri</vt:lpstr>
      <vt:lpstr>Times New Roman</vt:lpstr>
      <vt:lpstr>Office-thema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TWC Automatiseringsdiensten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Symposium ‘Levenskunst op leeftijd’</dc:title>
  <dc:creator>Brunhilde Legeland</dc:creator>
  <cp:lastModifiedBy>Brunhilde Legeland</cp:lastModifiedBy>
  <cp:revision>36</cp:revision>
  <dcterms:created xsi:type="dcterms:W3CDTF">2016-09-16T08:48:19Z</dcterms:created>
  <dcterms:modified xsi:type="dcterms:W3CDTF">2019-10-31T12:30:33Z</dcterms:modified>
</cp:coreProperties>
</file>